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4" r:id="rId2"/>
  </p:sldMasterIdLst>
  <p:notesMasterIdLst>
    <p:notesMasterId r:id="rId21"/>
  </p:notesMasterIdLst>
  <p:handoutMasterIdLst>
    <p:handoutMasterId r:id="rId22"/>
  </p:handoutMasterIdLst>
  <p:sldIdLst>
    <p:sldId id="256" r:id="rId3"/>
    <p:sldId id="257" r:id="rId4"/>
    <p:sldId id="354" r:id="rId5"/>
    <p:sldId id="358" r:id="rId6"/>
    <p:sldId id="263" r:id="rId7"/>
    <p:sldId id="434" r:id="rId8"/>
    <p:sldId id="372" r:id="rId9"/>
    <p:sldId id="433" r:id="rId10"/>
    <p:sldId id="277" r:id="rId11"/>
    <p:sldId id="431" r:id="rId12"/>
    <p:sldId id="440" r:id="rId13"/>
    <p:sldId id="432" r:id="rId14"/>
    <p:sldId id="441" r:id="rId15"/>
    <p:sldId id="439" r:id="rId16"/>
    <p:sldId id="442" r:id="rId17"/>
    <p:sldId id="272" r:id="rId18"/>
    <p:sldId id="275" r:id="rId19"/>
    <p:sldId id="273" r:id="rId20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5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268"/>
    <a:srgbClr val="008ACB"/>
    <a:srgbClr val="FF5050"/>
    <a:srgbClr val="FAA627"/>
    <a:srgbClr val="9DC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86" autoAdjust="0"/>
    <p:restoredTop sz="94660" autoAdjust="0"/>
  </p:normalViewPr>
  <p:slideViewPr>
    <p:cSldViewPr snapToGrid="0" showGuides="1">
      <p:cViewPr varScale="1">
        <p:scale>
          <a:sx n="160" d="100"/>
          <a:sy n="160" d="100"/>
        </p:scale>
        <p:origin x="1192" y="184"/>
      </p:cViewPr>
      <p:guideLst>
        <p:guide orient="horz" pos="2228"/>
        <p:guide pos="5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084" y="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CD55860A-2CD8-A646-9058-18C1FAF849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EITI – Globaler Motor für Good - Governance und Blue- Mining</a:t>
            </a:r>
            <a:br>
              <a:rPr lang="de-DE"/>
            </a:b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2DB194B-C83F-7C4C-B2DA-32E908F728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06D7C-0838-584D-B0A4-78718E50FF48}" type="datetimeFigureOut">
              <a:rPr lang="de-DE" smtClean="0"/>
              <a:t>21.04.22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C47397-D8BF-794C-9D12-E39BBE367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3CC565-7503-FE4C-B659-1E44441EDC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84333-8E67-144A-8BEF-235CC966A2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76557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EITI – Globaler Motor für Good - Governance und Blue- Mining</a:t>
            </a:r>
            <a:br>
              <a:rPr lang="de-DE"/>
            </a:b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193FD-4DCB-428A-B77D-EB135BECD493}" type="datetimeFigureOut">
              <a:rPr lang="de-DE" smtClean="0"/>
              <a:t>21.04.22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E9FF2-590C-4AFD-844E-C371235ECC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42369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Kopfzeilenplatzhalter 4">
            <a:extLst>
              <a:ext uri="{FF2B5EF4-FFF2-40B4-BE49-F238E27FC236}">
                <a16:creationId xmlns:a16="http://schemas.microsoft.com/office/drawing/2014/main" id="{F3038A32-8653-0F46-8982-FC8E1EB6F85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EITI – Globaler Motor für Good - Governance und Blue- Mining</a:t>
            </a:r>
            <a:br>
              <a:rPr lang="de-DE"/>
            </a:b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448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462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6360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F4F92-661F-4424-ADED-7D3829A4203F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5121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F6704-5C5B-4B1E-8C5B-DC4E539F9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2BE9902-302E-4D0F-AA8D-02681BBDC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2C76E5-FCA6-4138-A8EB-E5A90112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26.04.2022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3D7E23-51DF-4D0C-812B-366DC1A0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ct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956E68-0F3C-49D3-A93C-6FEAFD14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F2B4E8C9-8014-456C-96D3-87E15CDC3AB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7754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061D68-6171-F742-8C2E-AEABC0065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43AF6B7-D510-D143-B604-6FA5B602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98E5DA-79C1-7B43-816E-00049ADBA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AE1A36C-5EB3-6445-AE91-27AE3B573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0BE6-B2A2-2341-89EF-8495350925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9601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FF40D8F-2B18-864E-8D8B-71045476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03B33BB-15D1-E046-BD37-2D9187AA4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1C26A4-E52F-854C-A6B2-135E2DC9E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0BE6-B2A2-2341-89EF-8495350925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1229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34364-5C45-5042-9875-2CF7D8537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DA41EA-515E-8441-846F-62931CA07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7345F9-EDE8-E647-B51C-C28CF1505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7CCBF58-1B72-624C-8413-8B90DD4DC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D26B72-65A6-8641-9395-170E972F2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F06443-AB1E-1B46-AC08-91ACEF0B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0BE6-B2A2-2341-89EF-8495350925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125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969EC2-C7DC-5543-AB42-7C9E80808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DCC1560-EFC4-1C45-AB48-5B68CE6FBF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5F11FE6-A642-E34F-8BCF-7EAEE1B67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3D6956D-AA53-4E41-9A1E-91B5DA8A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5B1C279-D100-4440-989A-9A3222F6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6805627-B98C-1C41-895E-A8024544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0BE6-B2A2-2341-89EF-8495350925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982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F961D-8827-0D40-A3E4-A330F3937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7970FD7-6D49-0D43-9BDB-913C45C43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7D1F7A-9BE2-624E-995D-09135B75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064803-C144-D148-924F-8E92DF609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F71F1C-144D-1145-A429-BA3BA5E8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0BE6-B2A2-2341-89EF-8495350925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8641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C2D6C20-9A49-2642-8039-C1B5AA9B1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C892505-4D04-9F4C-A628-6E7612D50F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C40BD7-588B-A241-AD4C-657E1EC1F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6C70B3-69B2-2244-BA93-B6A9FB6A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CD3D31-F309-EE47-B8F6-32E45FBA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0BE6-B2A2-2341-89EF-8495350925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64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8CAD80-273A-42D1-872B-AA9A61C6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0080"/>
            <a:ext cx="10515600" cy="798576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B417C7-DD1C-4FBA-93CA-1DFAF327B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2F48463-F373-482F-A3D8-6FF703604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2F81B1-668F-41EF-ABB7-2294D453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9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4917" y="1288977"/>
            <a:ext cx="10513483" cy="71609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b="0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noProof="0"/>
              <a:t>26.04.2022</a:t>
            </a:r>
            <a:endParaRPr lang="de-DE" noProof="0" dirty="0"/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814917" y="2135609"/>
            <a:ext cx="10513483" cy="3957217"/>
          </a:xfrm>
          <a:prstGeom prst="rect">
            <a:avLst/>
          </a:prstGeom>
        </p:spPr>
        <p:txBody>
          <a:bodyPr/>
          <a:lstStyle>
            <a:lvl1pPr marL="360000" indent="-360000">
              <a:buClr>
                <a:schemeClr val="accent3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0000" indent="-360000">
              <a:buClr>
                <a:schemeClr val="accent3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80000" indent="-360000">
              <a:buClr>
                <a:schemeClr val="accent3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40000" indent="-360000">
              <a:buClr>
                <a:schemeClr val="accent3"/>
              </a:buClr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/>
            </a:lvl5pPr>
          </a:lstStyle>
          <a:p>
            <a:pPr lvl="0"/>
            <a:r>
              <a:rPr lang="de-DE" noProof="0" dirty="0"/>
              <a:t>Erste Ebene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9169400" y="333376"/>
            <a:ext cx="2565400" cy="733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/>
          </a:p>
        </p:txBody>
      </p:sp>
    </p:spTree>
    <p:extLst>
      <p:ext uri="{BB962C8B-B14F-4D97-AF65-F5344CB8AC3E}">
        <p14:creationId xmlns:p14="http://schemas.microsoft.com/office/powerpoint/2010/main" val="10655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54241" y="2540107"/>
            <a:ext cx="10514376" cy="3586057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>
                  <a:lumMod val="60000"/>
                  <a:lumOff val="40000"/>
                </a:schemeClr>
              </a:buClr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tx2">
                  <a:lumMod val="60000"/>
                  <a:lumOff val="40000"/>
                </a:schemeClr>
              </a:buClr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Clr>
                <a:schemeClr val="tx2">
                  <a:lumMod val="60000"/>
                  <a:lumOff val="40000"/>
                </a:schemeClr>
              </a:buClr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Clr>
                <a:schemeClr val="tx2">
                  <a:lumMod val="60000"/>
                  <a:lumOff val="40000"/>
                </a:schemeClr>
              </a:buClr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Clr>
                <a:schemeClr val="tx2">
                  <a:lumMod val="60000"/>
                  <a:lumOff val="40000"/>
                </a:schemeClr>
              </a:buClr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1" y="1304412"/>
            <a:ext cx="10530417" cy="114300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7739" y="6581002"/>
            <a:ext cx="1727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="0">
                <a:solidFill>
                  <a:srgbClr val="6E6452"/>
                </a:solidFill>
                <a:latin typeface="Arial Narrow" pitchFamily="34" charset="0"/>
              </a:defRPr>
            </a:lvl1pPr>
          </a:lstStyle>
          <a:p>
            <a:r>
              <a:rPr lang="de-DE" noProof="0"/>
              <a:t>26.04.2022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122943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5E23DD-2556-2B4C-8DD0-AEE918100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710E904-4719-CC47-B87A-906705B73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C0DECA-D88F-2249-8336-354A11234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40E9E4-A659-0F40-8C23-95793EE22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F06C50-A596-AA4B-888D-4A24645AF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0BE6-B2A2-2341-89EF-8495350925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857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26A7DE-A82A-084C-A564-CAB0548A2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E31712-5FCD-D246-B7C8-F0697386C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B325C0C-BB8C-A24F-8E9D-B9965163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D24585E-0E4F-F747-BAF8-EB3E242D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CAEFB9-D2F6-A84E-89E0-006ECED6B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0BE6-B2A2-2341-89EF-8495350925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81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1E5F8-39A0-4B4D-8A47-DFD6B4CE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9942CB-C0AD-E848-A987-8D3A5B8A9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45B5D3-7A12-1747-9006-25E3DE78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2A14CB-7926-4C41-9E79-B8C6D861C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CC74CD-6F08-534E-9E30-8B98CD23F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0BE6-B2A2-2341-89EF-8495350925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794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C7DE52-C3CE-BF4C-AC14-FDC17AD5C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F727B2-F55E-304F-967E-4789CFC5A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43D229-A8EF-064D-BD9B-6988D153A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2A7967-EEE2-7844-96EE-8ADBC2C65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9108E2-DB09-F64F-91B5-712AC8B27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A7122C9-F449-B741-885F-50A35A57C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0BE6-B2A2-2341-89EF-8495350925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891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19CB80-2D6A-BB41-9BB0-09C7CFF8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DD3359-A28A-7B49-865A-FABB47A78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95E940-B973-944B-AEEA-872B00C29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9D3633-3C0F-8546-A4BB-786DF7FF74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2F82CDE-DE55-124E-9348-6BA694CA40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300923A-1859-F447-A5E2-EA2DCF8BD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17C829E-BDF9-8849-A13E-49C904A7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654582A-DFE7-F549-AE7A-12898DE0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70BE6-B2A2-2341-89EF-8495350925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478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14FD0F2-33A4-4D35-A221-C258A85D7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C8EC65-4503-4DCC-9773-0175197EA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A1CFA1-6FE6-4E96-BFB2-D96133381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26.04.2022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977D86-B921-4E6E-8582-EDAC8DDAE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FED552-D288-44CB-A0B8-0E27D5468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6B699F3F-DE8C-4AE3-AC1B-32A45168106E}"/>
              </a:ext>
            </a:extLst>
          </p:cNvPr>
          <p:cNvSpPr>
            <a:spLocks/>
          </p:cNvSpPr>
          <p:nvPr userDrawn="1"/>
        </p:nvSpPr>
        <p:spPr bwMode="auto">
          <a:xfrm>
            <a:off x="838200" y="553270"/>
            <a:ext cx="8496000" cy="85725"/>
          </a:xfrm>
          <a:custGeom>
            <a:avLst/>
            <a:gdLst>
              <a:gd name="T0" fmla="*/ 0 w 6113"/>
              <a:gd name="T1" fmla="*/ 90 h 90"/>
              <a:gd name="T2" fmla="*/ 0 w 6113"/>
              <a:gd name="T3" fmla="*/ 90 h 90"/>
              <a:gd name="T4" fmla="*/ 6034 w 6113"/>
              <a:gd name="T5" fmla="*/ 90 h 90"/>
              <a:gd name="T6" fmla="*/ 6113 w 6113"/>
              <a:gd name="T7" fmla="*/ 0 h 90"/>
              <a:gd name="T8" fmla="*/ 0 w 6113"/>
              <a:gd name="T9" fmla="*/ 0 h 90"/>
              <a:gd name="T10" fmla="*/ 0 w 6113"/>
              <a:gd name="T11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113" h="90">
                <a:moveTo>
                  <a:pt x="0" y="90"/>
                </a:moveTo>
                <a:lnTo>
                  <a:pt x="0" y="90"/>
                </a:lnTo>
                <a:lnTo>
                  <a:pt x="6034" y="90"/>
                </a:lnTo>
                <a:lnTo>
                  <a:pt x="6113" y="0"/>
                </a:lnTo>
                <a:lnTo>
                  <a:pt x="0" y="0"/>
                </a:lnTo>
                <a:lnTo>
                  <a:pt x="0" y="90"/>
                </a:lnTo>
                <a:close/>
              </a:path>
            </a:pathLst>
          </a:custGeom>
          <a:solidFill>
            <a:srgbClr val="9DCEEC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Freeform 123">
            <a:extLst>
              <a:ext uri="{FF2B5EF4-FFF2-40B4-BE49-F238E27FC236}">
                <a16:creationId xmlns:a16="http://schemas.microsoft.com/office/drawing/2014/main" id="{5E029853-5B72-4E02-A6BF-495548D0AE37}"/>
              </a:ext>
            </a:extLst>
          </p:cNvPr>
          <p:cNvSpPr>
            <a:spLocks/>
          </p:cNvSpPr>
          <p:nvPr userDrawn="1"/>
        </p:nvSpPr>
        <p:spPr bwMode="auto">
          <a:xfrm>
            <a:off x="838200" y="6092177"/>
            <a:ext cx="10512000" cy="85725"/>
          </a:xfrm>
          <a:custGeom>
            <a:avLst/>
            <a:gdLst>
              <a:gd name="T0" fmla="*/ 0 w 8279"/>
              <a:gd name="T1" fmla="*/ 90 h 90"/>
              <a:gd name="T2" fmla="*/ 0 w 8279"/>
              <a:gd name="T3" fmla="*/ 90 h 90"/>
              <a:gd name="T4" fmla="*/ 8279 w 8279"/>
              <a:gd name="T5" fmla="*/ 90 h 90"/>
              <a:gd name="T6" fmla="*/ 8279 w 8279"/>
              <a:gd name="T7" fmla="*/ 0 h 90"/>
              <a:gd name="T8" fmla="*/ 0 w 8279"/>
              <a:gd name="T9" fmla="*/ 0 h 90"/>
              <a:gd name="T10" fmla="*/ 0 w 8279"/>
              <a:gd name="T11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279" h="90">
                <a:moveTo>
                  <a:pt x="0" y="90"/>
                </a:moveTo>
                <a:lnTo>
                  <a:pt x="0" y="90"/>
                </a:lnTo>
                <a:lnTo>
                  <a:pt x="8279" y="90"/>
                </a:lnTo>
                <a:lnTo>
                  <a:pt x="8279" y="0"/>
                </a:lnTo>
                <a:lnTo>
                  <a:pt x="0" y="0"/>
                </a:lnTo>
                <a:lnTo>
                  <a:pt x="0" y="90"/>
                </a:lnTo>
                <a:close/>
              </a:path>
            </a:pathLst>
          </a:custGeom>
          <a:solidFill>
            <a:srgbClr val="008ACB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Freeform 124">
            <a:extLst>
              <a:ext uri="{FF2B5EF4-FFF2-40B4-BE49-F238E27FC236}">
                <a16:creationId xmlns:a16="http://schemas.microsoft.com/office/drawing/2014/main" id="{38A9AEEC-6054-4A23-8162-4C51C6215CA0}"/>
              </a:ext>
            </a:extLst>
          </p:cNvPr>
          <p:cNvSpPr>
            <a:spLocks/>
          </p:cNvSpPr>
          <p:nvPr userDrawn="1"/>
        </p:nvSpPr>
        <p:spPr bwMode="auto">
          <a:xfrm>
            <a:off x="9341926" y="6092177"/>
            <a:ext cx="1692000" cy="85725"/>
          </a:xfrm>
          <a:custGeom>
            <a:avLst/>
            <a:gdLst>
              <a:gd name="T0" fmla="*/ 0 w 1565"/>
              <a:gd name="T1" fmla="*/ 90 h 90"/>
              <a:gd name="T2" fmla="*/ 0 w 1565"/>
              <a:gd name="T3" fmla="*/ 90 h 90"/>
              <a:gd name="T4" fmla="*/ 1565 w 1565"/>
              <a:gd name="T5" fmla="*/ 90 h 90"/>
              <a:gd name="T6" fmla="*/ 1565 w 1565"/>
              <a:gd name="T7" fmla="*/ 0 h 90"/>
              <a:gd name="T8" fmla="*/ 76 w 1565"/>
              <a:gd name="T9" fmla="*/ 0 h 90"/>
              <a:gd name="T10" fmla="*/ 0 w 1565"/>
              <a:gd name="T11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65" h="90">
                <a:moveTo>
                  <a:pt x="0" y="90"/>
                </a:moveTo>
                <a:lnTo>
                  <a:pt x="0" y="90"/>
                </a:lnTo>
                <a:lnTo>
                  <a:pt x="1565" y="90"/>
                </a:lnTo>
                <a:lnTo>
                  <a:pt x="1565" y="0"/>
                </a:lnTo>
                <a:lnTo>
                  <a:pt x="76" y="0"/>
                </a:lnTo>
                <a:lnTo>
                  <a:pt x="0" y="90"/>
                </a:lnTo>
                <a:close/>
              </a:path>
            </a:pathLst>
          </a:custGeom>
          <a:solidFill>
            <a:srgbClr val="9DCEEC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1C3FBF3-880F-438A-8706-D6168EB8BE76}"/>
              </a:ext>
            </a:extLst>
          </p:cNvPr>
          <p:cNvSpPr txBox="1"/>
          <p:nvPr userDrawn="1"/>
        </p:nvSpPr>
        <p:spPr>
          <a:xfrm>
            <a:off x="9336088" y="5734929"/>
            <a:ext cx="1819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2">
                    <a:lumMod val="50000"/>
                  </a:schemeClr>
                </a:solidFill>
              </a:rPr>
              <a:t>www.D-EITI.de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F67D361-120A-4DEE-A9DF-E0AEB4F65E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853" y="289538"/>
            <a:ext cx="1738184" cy="59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3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88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308F8FC-70F3-8946-B63A-21C8A0EBC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2B4FB1-0F51-D54A-AA93-38F650A33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2A6130-E155-3D48-806F-93802EDFD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26.04.2022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53362E-2FCC-004D-9673-0343BB369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EITI – Globaler Motor für Good-Governance und Blue Mining  Assessor des Bergfachs Friedrich Wilhelm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4E5501-438D-BC44-829C-BE606C2F7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70BE6-B2A2-2341-89EF-84953509256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814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beta.eiti.org/about/who-we-ar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d-eiti.de/wp-content/uploads/2014/08/Rechenschaftspflicht.pn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56B61-5B7B-43A5-BA21-DB4337AB7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890229"/>
            <a:ext cx="8785225" cy="3031258"/>
          </a:xfrm>
        </p:spPr>
        <p:txBody>
          <a:bodyPr anchor="t">
            <a:noAutofit/>
          </a:bodyPr>
          <a:lstStyle/>
          <a:p>
            <a:pPr algn="ctr">
              <a:lnSpc>
                <a:spcPts val="3400"/>
              </a:lnSpc>
            </a:pPr>
            <a:r>
              <a:rPr lang="de-DE" sz="2800" b="1" dirty="0">
                <a:solidFill>
                  <a:srgbClr val="193268"/>
                </a:solidFill>
                <a:latin typeface="+mn-lt"/>
                <a:ea typeface="+mn-ea"/>
              </a:rPr>
              <a:t>Rohstoffpolitik und Bergbautechnik</a:t>
            </a:r>
            <a:br>
              <a:rPr lang="de-DE" sz="3200" b="1" dirty="0">
                <a:solidFill>
                  <a:srgbClr val="193268"/>
                </a:solidFill>
                <a:latin typeface="+mn-lt"/>
                <a:ea typeface="+mn-ea"/>
              </a:rPr>
            </a:br>
            <a:br>
              <a:rPr lang="de-DE" sz="3200" b="1" dirty="0">
                <a:solidFill>
                  <a:srgbClr val="0070C0"/>
                </a:solidFill>
                <a:latin typeface="+mn-lt"/>
                <a:ea typeface="+mn-ea"/>
              </a:rPr>
            </a:br>
            <a:br>
              <a:rPr lang="de-DE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de-DE" sz="3200" b="1" dirty="0">
                <a:latin typeface="+mn-lt"/>
              </a:rPr>
              <a:t>EITI – Globaler Motor für </a:t>
            </a:r>
            <a:r>
              <a:rPr lang="de-DE" sz="3200" b="1" dirty="0" err="1">
                <a:latin typeface="+mn-lt"/>
              </a:rPr>
              <a:t>Good-Governance</a:t>
            </a:r>
            <a:r>
              <a:rPr lang="de-DE" sz="3200" b="1" dirty="0">
                <a:latin typeface="+mn-lt"/>
              </a:rPr>
              <a:t> </a:t>
            </a:r>
            <a:br>
              <a:rPr lang="de-DE" sz="3200" b="1" dirty="0">
                <a:latin typeface="+mn-lt"/>
              </a:rPr>
            </a:br>
            <a:r>
              <a:rPr lang="de-DE" sz="3200" b="1" dirty="0">
                <a:latin typeface="+mn-lt"/>
              </a:rPr>
              <a:t>und Blue-Mining</a:t>
            </a:r>
            <a:br>
              <a:rPr lang="de-DE" sz="3200" b="1" dirty="0">
                <a:latin typeface="+mn-lt"/>
              </a:rPr>
            </a:br>
            <a:r>
              <a:rPr lang="de-DE" sz="2800" b="1" dirty="0">
                <a:latin typeface="+mn-lt"/>
              </a:rPr>
              <a:t>Neue Strukturen für Förderländer und Abnehmer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F0DA985-59AE-40F7-B020-309195508AED}"/>
              </a:ext>
            </a:extLst>
          </p:cNvPr>
          <p:cNvSpPr/>
          <p:nvPr/>
        </p:nvSpPr>
        <p:spPr>
          <a:xfrm>
            <a:off x="8833989" y="4427899"/>
            <a:ext cx="2554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de-DE" sz="1600" b="1" spc="1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Assessor des Bergfachs</a:t>
            </a:r>
            <a:r>
              <a:rPr lang="de-DE" sz="1600" b="1" spc="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lvl="0" algn="just"/>
            <a:r>
              <a:rPr lang="de-DE" sz="1600" b="1" spc="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Friedrich Wilhelm Wagner </a:t>
            </a:r>
          </a:p>
          <a:p>
            <a:pPr lvl="0" algn="just"/>
            <a:r>
              <a:rPr lang="de-DE" sz="1600" b="1" spc="1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Mitglied der MSG-D-EITI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2E7DD65-F6B4-4142-88B4-04C352B81536}"/>
              </a:ext>
            </a:extLst>
          </p:cNvPr>
          <p:cNvSpPr/>
          <p:nvPr/>
        </p:nvSpPr>
        <p:spPr>
          <a:xfrm>
            <a:off x="550863" y="4768594"/>
            <a:ext cx="87852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cs typeface="Arial" panose="020B0604020202020204" pitchFamily="34" charset="0"/>
              </a:rPr>
              <a:t>TU-Clausthal</a:t>
            </a:r>
          </a:p>
          <a:p>
            <a:pPr algn="ctr"/>
            <a:r>
              <a:rPr lang="de-DE" sz="2000" b="1" dirty="0">
                <a:cs typeface="Arial" panose="020B0604020202020204" pitchFamily="34" charset="0"/>
              </a:rPr>
              <a:t>Institut für Bergbau</a:t>
            </a:r>
          </a:p>
          <a:p>
            <a:pPr algn="ctr"/>
            <a:r>
              <a:rPr lang="de-DE" sz="2000" b="1" dirty="0">
                <a:cs typeface="Arial" panose="020B0604020202020204" pitchFamily="34" charset="0"/>
              </a:rPr>
              <a:t>10. Kolloquium "Fördertechnik im Bergbau“</a:t>
            </a:r>
          </a:p>
          <a:p>
            <a:pPr algn="ctr"/>
            <a:r>
              <a:rPr lang="de-DE" sz="2000" b="1" dirty="0">
                <a:cs typeface="Arial" panose="020B0604020202020204" pitchFamily="34" charset="0"/>
              </a:rPr>
              <a:t>Clausthal - Zellerfeld – 26. und 27. April 2022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74E4FD4-3080-4941-9D28-6310373E3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8" b="4658"/>
          <a:stretch/>
        </p:blipFill>
        <p:spPr>
          <a:xfrm rot="10800000" flipH="1" flipV="1">
            <a:off x="8784893" y="1310692"/>
            <a:ext cx="2695321" cy="316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8218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B158BBFD-4D85-4C48-ABB9-98D1E4234F3A}"/>
              </a:ext>
            </a:extLst>
          </p:cNvPr>
          <p:cNvSpPr/>
          <p:nvPr/>
        </p:nvSpPr>
        <p:spPr bwMode="auto">
          <a:xfrm>
            <a:off x="5200772" y="2282265"/>
            <a:ext cx="2116934" cy="53288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200" b="1" i="0" u="none" strike="noStrike" cap="none" normalizeH="0" baseline="0" dirty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1" name="Titel 3">
            <a:extLst>
              <a:ext uri="{FF2B5EF4-FFF2-40B4-BE49-F238E27FC236}">
                <a16:creationId xmlns:a16="http://schemas.microsoft.com/office/drawing/2014/main" id="{E77B7B25-5C02-41C6-BDB1-6C22976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sz="3200" dirty="0">
                <a:solidFill>
                  <a:schemeClr val="tx1"/>
                </a:solidFill>
              </a:rPr>
            </a:br>
            <a:br>
              <a:rPr lang="de-DE" sz="3200" dirty="0">
                <a:solidFill>
                  <a:schemeClr val="tx1"/>
                </a:solidFill>
              </a:rPr>
            </a:b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C6BE3103-A460-4B82-A90A-30137BE10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3B3871E8-AC1E-4933-8B8C-AD1612226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2B63C1-D7FB-4CC3-9DC1-BD6B31C75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10</a:t>
            </a:fld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CA46C68-A71C-0040-81BF-CFA0254C8428}"/>
              </a:ext>
            </a:extLst>
          </p:cNvPr>
          <p:cNvSpPr txBox="1"/>
          <p:nvPr/>
        </p:nvSpPr>
        <p:spPr>
          <a:xfrm>
            <a:off x="839788" y="1058400"/>
            <a:ext cx="10164114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defPPr>
              <a:defRPr lang="de-DE"/>
            </a:defPPr>
            <a:lvl1pPr marL="342900" indent="-3429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v"/>
              <a:defRPr sz="3200" b="1">
                <a:solidFill>
                  <a:srgbClr val="193268"/>
                </a:solidFill>
                <a:cs typeface="Arial" panose="020B0604020202020204" pitchFamily="34" charset="0"/>
              </a:defRPr>
            </a:lvl1pPr>
          </a:lstStyle>
          <a:p>
            <a:r>
              <a:rPr lang="de-DE" dirty="0"/>
              <a:t> Globaler Motor für </a:t>
            </a:r>
            <a:r>
              <a:rPr lang="de-DE" dirty="0" err="1"/>
              <a:t>Good-Governance</a:t>
            </a:r>
            <a:r>
              <a:rPr lang="de-DE" dirty="0"/>
              <a:t> und Blue-Mining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C83EC51-E4C7-FC48-A806-F1BB2296D5A6}"/>
              </a:ext>
            </a:extLst>
          </p:cNvPr>
          <p:cNvSpPr txBox="1"/>
          <p:nvPr/>
        </p:nvSpPr>
        <p:spPr>
          <a:xfrm>
            <a:off x="5739747" y="18506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847B41A-CECF-CA48-AD81-A3C0E891F8A4}"/>
              </a:ext>
            </a:extLst>
          </p:cNvPr>
          <p:cNvSpPr txBox="1"/>
          <p:nvPr/>
        </p:nvSpPr>
        <p:spPr>
          <a:xfrm>
            <a:off x="4413620" y="1246726"/>
            <a:ext cx="3836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lvl="1" indent="-3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800" b="1" kern="0" dirty="0"/>
              <a:t>  </a:t>
            </a:r>
          </a:p>
          <a:p>
            <a:pPr marL="361950" lvl="1" indent="-3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800" b="1" kern="0" dirty="0"/>
              <a:t> </a:t>
            </a:r>
            <a:r>
              <a:rPr lang="de-DE" sz="2800" b="1" kern="0" dirty="0">
                <a:solidFill>
                  <a:srgbClr val="FF0000"/>
                </a:solidFill>
              </a:rPr>
              <a:t>Die nächste Stufe  </a:t>
            </a:r>
          </a:p>
          <a:p>
            <a:pPr marL="361950" lvl="1" indent="-31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800" b="1" kern="0" dirty="0"/>
              <a:t> </a:t>
            </a:r>
            <a:endParaRPr lang="de-DE" sz="1400" b="1" kern="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AAE91D5-F5A7-1743-94A6-56F5FF84C5A0}"/>
              </a:ext>
            </a:extLst>
          </p:cNvPr>
          <p:cNvSpPr txBox="1"/>
          <p:nvPr/>
        </p:nvSpPr>
        <p:spPr>
          <a:xfrm>
            <a:off x="8250124" y="3542697"/>
            <a:ext cx="319542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rgbClr val="FF0000"/>
                </a:solidFill>
              </a:rPr>
              <a:t>Erhebung von </a:t>
            </a:r>
          </a:p>
          <a:p>
            <a:r>
              <a:rPr lang="de-DE" sz="2200" b="1" dirty="0">
                <a:solidFill>
                  <a:srgbClr val="FF0000"/>
                </a:solidFill>
              </a:rPr>
              <a:t>Energie und Klimadaten;</a:t>
            </a:r>
          </a:p>
          <a:p>
            <a:r>
              <a:rPr lang="de-DE" sz="2200" b="1" dirty="0">
                <a:solidFill>
                  <a:srgbClr val="FF0000"/>
                </a:solidFill>
              </a:rPr>
              <a:t>Klimawende, </a:t>
            </a:r>
            <a:r>
              <a:rPr lang="de-DE" sz="2200" b="1" dirty="0" err="1">
                <a:solidFill>
                  <a:srgbClr val="FF0000"/>
                </a:solidFill>
              </a:rPr>
              <a:t>Dekarbonisierung</a:t>
            </a:r>
            <a:r>
              <a:rPr lang="de-DE" sz="2200" b="1" dirty="0">
                <a:solidFill>
                  <a:srgbClr val="FF0000"/>
                </a:solidFill>
              </a:rPr>
              <a:t> und kritische Rohstoffe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F885881-9BCE-3C4E-B89A-40A45A03B166}"/>
              </a:ext>
            </a:extLst>
          </p:cNvPr>
          <p:cNvSpPr txBox="1"/>
          <p:nvPr/>
        </p:nvSpPr>
        <p:spPr>
          <a:xfrm>
            <a:off x="1045597" y="3429000"/>
            <a:ext cx="33693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cs typeface="Arial" panose="020B0604020202020204" pitchFamily="34" charset="0"/>
              </a:rPr>
              <a:t>Erhebung von Zahlungsströmen,</a:t>
            </a:r>
          </a:p>
          <a:p>
            <a:r>
              <a:rPr lang="de-DE" sz="2200" b="1" dirty="0">
                <a:cs typeface="Arial" panose="020B0604020202020204" pitchFamily="34" charset="0"/>
              </a:rPr>
              <a:t>Steuerzahlungen, </a:t>
            </a:r>
          </a:p>
          <a:p>
            <a:r>
              <a:rPr lang="de-DE" sz="2200" b="1" dirty="0">
                <a:cs typeface="Arial" panose="020B0604020202020204" pitchFamily="34" charset="0"/>
              </a:rPr>
              <a:t>Lizenzen, </a:t>
            </a:r>
          </a:p>
          <a:p>
            <a:r>
              <a:rPr lang="de-DE" sz="2200" b="1" dirty="0">
                <a:cs typeface="Arial" panose="020B0604020202020204" pitchFamily="34" charset="0"/>
              </a:rPr>
              <a:t>Verträgen und Produktionsdaten</a:t>
            </a:r>
            <a:endParaRPr lang="de-DE" sz="2200" b="1" dirty="0">
              <a:solidFill>
                <a:srgbClr val="FF00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F1432D4-0833-0D43-84AC-12B6944743DC}"/>
              </a:ext>
            </a:extLst>
          </p:cNvPr>
          <p:cNvSpPr txBox="1"/>
          <p:nvPr/>
        </p:nvSpPr>
        <p:spPr>
          <a:xfrm>
            <a:off x="926841" y="2292911"/>
            <a:ext cx="3908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kern="0" dirty="0"/>
              <a:t>EITI – WELTKONFERENZ 2019</a:t>
            </a:r>
            <a:endParaRPr lang="de-DE" sz="24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9A7C32-6CB6-9D45-8340-00D60C3A36F6}"/>
              </a:ext>
            </a:extLst>
          </p:cNvPr>
          <p:cNvSpPr txBox="1"/>
          <p:nvPr/>
        </p:nvSpPr>
        <p:spPr>
          <a:xfrm>
            <a:off x="7484064" y="2292911"/>
            <a:ext cx="4527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kern="0" dirty="0"/>
              <a:t>      </a:t>
            </a:r>
            <a:r>
              <a:rPr lang="de-DE" sz="2400" b="1" kern="0" dirty="0"/>
              <a:t>EITI – WELTKONFERENZ 2023</a:t>
            </a:r>
          </a:p>
        </p:txBody>
      </p:sp>
      <p:sp>
        <p:nvSpPr>
          <p:cNvPr id="20" name="Rahmen 19">
            <a:extLst>
              <a:ext uri="{FF2B5EF4-FFF2-40B4-BE49-F238E27FC236}">
                <a16:creationId xmlns:a16="http://schemas.microsoft.com/office/drawing/2014/main" id="{B1F298E5-A32B-4A4F-A063-A251C83114BD}"/>
              </a:ext>
            </a:extLst>
          </p:cNvPr>
          <p:cNvSpPr/>
          <p:nvPr/>
        </p:nvSpPr>
        <p:spPr>
          <a:xfrm>
            <a:off x="8081984" y="3188336"/>
            <a:ext cx="3343778" cy="2535072"/>
          </a:xfrm>
          <a:prstGeom prst="frame">
            <a:avLst>
              <a:gd name="adj1" fmla="val 6727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Rahmen 17">
            <a:extLst>
              <a:ext uri="{FF2B5EF4-FFF2-40B4-BE49-F238E27FC236}">
                <a16:creationId xmlns:a16="http://schemas.microsoft.com/office/drawing/2014/main" id="{0A33A257-3586-4CB6-8E04-E75A1E9AF118}"/>
              </a:ext>
            </a:extLst>
          </p:cNvPr>
          <p:cNvSpPr/>
          <p:nvPr/>
        </p:nvSpPr>
        <p:spPr>
          <a:xfrm>
            <a:off x="845782" y="3188336"/>
            <a:ext cx="3343778" cy="2535072"/>
          </a:xfrm>
          <a:prstGeom prst="frame">
            <a:avLst>
              <a:gd name="adj1" fmla="val 6727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Rahmen 23">
            <a:extLst>
              <a:ext uri="{FF2B5EF4-FFF2-40B4-BE49-F238E27FC236}">
                <a16:creationId xmlns:a16="http://schemas.microsoft.com/office/drawing/2014/main" id="{6BCA1FDF-22B7-489F-A96E-9583AAC423DA}"/>
              </a:ext>
            </a:extLst>
          </p:cNvPr>
          <p:cNvSpPr/>
          <p:nvPr/>
        </p:nvSpPr>
        <p:spPr>
          <a:xfrm>
            <a:off x="4463883" y="3188336"/>
            <a:ext cx="3343778" cy="2535072"/>
          </a:xfrm>
          <a:prstGeom prst="frame">
            <a:avLst>
              <a:gd name="adj1" fmla="val 6727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51B9369-B981-4BBE-954A-945630C3E1AF}"/>
              </a:ext>
            </a:extLst>
          </p:cNvPr>
          <p:cNvSpPr txBox="1"/>
          <p:nvPr/>
        </p:nvSpPr>
        <p:spPr>
          <a:xfrm>
            <a:off x="4609318" y="3520754"/>
            <a:ext cx="3191068" cy="17851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1"/>
            <a:r>
              <a:rPr lang="de-DE" sz="2200" b="1" dirty="0"/>
              <a:t>Erhebung von </a:t>
            </a:r>
          </a:p>
          <a:p>
            <a:pPr marL="0" lvl="1"/>
            <a:r>
              <a:rPr lang="de-DE" sz="2200" b="1" dirty="0"/>
              <a:t>Umwelt- und </a:t>
            </a:r>
          </a:p>
          <a:p>
            <a:pPr marL="0" lvl="1"/>
            <a:r>
              <a:rPr lang="de-DE" sz="2200" b="1" dirty="0"/>
              <a:t>Sozialdaten </a:t>
            </a:r>
          </a:p>
          <a:p>
            <a:pPr marL="0" lvl="1"/>
            <a:r>
              <a:rPr lang="de-DE" sz="2200" b="1" dirty="0"/>
              <a:t>für einen globalen nachhaltigen Bergbau</a:t>
            </a:r>
          </a:p>
          <a:p>
            <a:endParaRPr lang="de-DE" sz="2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D5CFAE1C-0A10-432B-BDE4-B892962C1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D11B659-89FE-40B2-80C6-2C09D19F7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E4D92EB-F1F4-441C-8210-72199BE11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11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2A3880E-AE9A-7C4E-A003-CC1BBD3FADAA}"/>
              </a:ext>
            </a:extLst>
          </p:cNvPr>
          <p:cNvSpPr txBox="1"/>
          <p:nvPr/>
        </p:nvSpPr>
        <p:spPr>
          <a:xfrm>
            <a:off x="5731209" y="2096862"/>
            <a:ext cx="61920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Die aktuelle Entwicklung von </a:t>
            </a:r>
            <a:r>
              <a:rPr lang="de-DE" sz="2400" b="1" dirty="0">
                <a:solidFill>
                  <a:srgbClr val="0070C0"/>
                </a:solidFill>
              </a:rPr>
              <a:t>EITI </a:t>
            </a:r>
            <a:r>
              <a:rPr lang="de-DE" sz="2400" b="1" dirty="0"/>
              <a:t>hin zu</a:t>
            </a:r>
            <a:r>
              <a:rPr lang="de-DE" sz="2400" b="1" dirty="0">
                <a:solidFill>
                  <a:srgbClr val="0070C0"/>
                </a:solidFill>
              </a:rPr>
              <a:t> </a:t>
            </a:r>
            <a:r>
              <a:rPr lang="de-DE" sz="2400" b="1" dirty="0"/>
              <a:t>einem zunehmenden Einbezug von Energie-Themen für einen energetisch nachhaltigen Bergbau verlangt schon bis zur nächsten Weltkonferenz 2023 nach Lösungsansätzen, die eine Aufnahme in den EITI Standard zulassen.</a:t>
            </a:r>
            <a:endParaRPr lang="de-DE" sz="20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341D8CA-D709-D644-A0B2-46907EA13FBE}"/>
              </a:ext>
            </a:extLst>
          </p:cNvPr>
          <p:cNvSpPr txBox="1"/>
          <p:nvPr/>
        </p:nvSpPr>
        <p:spPr>
          <a:xfrm>
            <a:off x="954156" y="2460175"/>
            <a:ext cx="3132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Erhebung von Energie und Klimadaten;</a:t>
            </a:r>
          </a:p>
          <a:p>
            <a:r>
              <a:rPr lang="de-DE" sz="2400" b="1" dirty="0">
                <a:solidFill>
                  <a:srgbClr val="FF0000"/>
                </a:solidFill>
              </a:rPr>
              <a:t>Klimawende, </a:t>
            </a:r>
            <a:r>
              <a:rPr lang="de-DE" sz="2400" b="1" dirty="0" err="1">
                <a:solidFill>
                  <a:srgbClr val="FF0000"/>
                </a:solidFill>
              </a:rPr>
              <a:t>Dekarbonisierung</a:t>
            </a:r>
            <a:r>
              <a:rPr lang="de-DE" sz="2400" b="1" dirty="0">
                <a:solidFill>
                  <a:srgbClr val="FF0000"/>
                </a:solidFill>
              </a:rPr>
              <a:t> und kritische Rohstoffe</a:t>
            </a:r>
          </a:p>
        </p:txBody>
      </p:sp>
      <p:sp>
        <p:nvSpPr>
          <p:cNvPr id="7" name="Rahmen 6">
            <a:extLst>
              <a:ext uri="{FF2B5EF4-FFF2-40B4-BE49-F238E27FC236}">
                <a16:creationId xmlns:a16="http://schemas.microsoft.com/office/drawing/2014/main" id="{9E578ABB-AD25-F742-BDD2-D1EE847B3E75}"/>
              </a:ext>
            </a:extLst>
          </p:cNvPr>
          <p:cNvSpPr/>
          <p:nvPr/>
        </p:nvSpPr>
        <p:spPr>
          <a:xfrm>
            <a:off x="838200" y="2095922"/>
            <a:ext cx="3395870" cy="2678596"/>
          </a:xfrm>
          <a:prstGeom prst="frame">
            <a:avLst>
              <a:gd name="adj1" fmla="val 530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Pfeil nach rechts 8">
            <a:extLst>
              <a:ext uri="{FF2B5EF4-FFF2-40B4-BE49-F238E27FC236}">
                <a16:creationId xmlns:a16="http://schemas.microsoft.com/office/drawing/2014/main" id="{E67D36A4-37AF-B849-8FD8-5541898A574F}"/>
              </a:ext>
            </a:extLst>
          </p:cNvPr>
          <p:cNvSpPr/>
          <p:nvPr/>
        </p:nvSpPr>
        <p:spPr>
          <a:xfrm>
            <a:off x="4493435" y="3186684"/>
            <a:ext cx="978408" cy="484632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AA8B8E2-425E-47C3-BA79-0BF74C0E1DCA}"/>
              </a:ext>
            </a:extLst>
          </p:cNvPr>
          <p:cNvSpPr txBox="1"/>
          <p:nvPr/>
        </p:nvSpPr>
        <p:spPr>
          <a:xfrm>
            <a:off x="839788" y="1058400"/>
            <a:ext cx="10164114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defPPr>
              <a:defRPr lang="de-DE"/>
            </a:defPPr>
            <a:lvl1pPr marL="342900" indent="-3429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v"/>
              <a:defRPr sz="3200" b="1">
                <a:solidFill>
                  <a:srgbClr val="193268"/>
                </a:solidFill>
                <a:cs typeface="Arial" panose="020B0604020202020204" pitchFamily="34" charset="0"/>
              </a:defRPr>
            </a:lvl1pPr>
          </a:lstStyle>
          <a:p>
            <a:r>
              <a:rPr lang="de-DE" dirty="0"/>
              <a:t> Globaler Motor für </a:t>
            </a:r>
            <a:r>
              <a:rPr lang="de-DE" dirty="0" err="1"/>
              <a:t>Good-Governance</a:t>
            </a:r>
            <a:r>
              <a:rPr lang="de-DE" dirty="0"/>
              <a:t> und Blue-Mining</a:t>
            </a:r>
          </a:p>
        </p:txBody>
      </p:sp>
    </p:spTree>
    <p:extLst>
      <p:ext uri="{BB962C8B-B14F-4D97-AF65-F5344CB8AC3E}">
        <p14:creationId xmlns:p14="http://schemas.microsoft.com/office/powerpoint/2010/main" val="1158994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B9C64AF8-2811-7E41-8D70-FCB1CF4E074B}"/>
              </a:ext>
            </a:extLst>
          </p:cNvPr>
          <p:cNvSpPr txBox="1"/>
          <p:nvPr/>
        </p:nvSpPr>
        <p:spPr>
          <a:xfrm>
            <a:off x="838410" y="1794148"/>
            <a:ext cx="10371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Blue Mining – </a:t>
            </a:r>
            <a:r>
              <a:rPr lang="de-DE" sz="2000" dirty="0"/>
              <a:t>Ein Ansatz zu einer nachhaltigen Verknüpfung von Bergbau und Energie durch ein geschlossenes Energieverbrauchs- und Erzeugungskonzept für den gesamten Lebenszyklus eines Bergwerkes und seiner Nachnutzung.</a:t>
            </a:r>
          </a:p>
        </p:txBody>
      </p:sp>
      <p:pic>
        <p:nvPicPr>
          <p:cNvPr id="10" name="Picture 1" descr="page7image51252288">
            <a:extLst>
              <a:ext uri="{FF2B5EF4-FFF2-40B4-BE49-F238E27FC236}">
                <a16:creationId xmlns:a16="http://schemas.microsoft.com/office/drawing/2014/main" id="{C393AE21-92F3-0C4E-BC47-A06FA2593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8" y="3188850"/>
            <a:ext cx="5279450" cy="272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370BC89-4EF9-884B-9CDA-B9C59377794F}"/>
              </a:ext>
            </a:extLst>
          </p:cNvPr>
          <p:cNvSpPr txBox="1"/>
          <p:nvPr/>
        </p:nvSpPr>
        <p:spPr>
          <a:xfrm>
            <a:off x="6733501" y="2161633"/>
            <a:ext cx="4383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b="1" dirty="0">
              <a:solidFill>
                <a:srgbClr val="008ACB"/>
              </a:solidFill>
            </a:endParaRPr>
          </a:p>
          <a:p>
            <a:r>
              <a:rPr lang="de-DE" b="1" dirty="0"/>
              <a:t>Nachhaltige Bergbauplanung mit dem Schwerpunkt einer rentablen regenativen Energieerzeugung als Nutzungs- und Nachnutzungskonzept von Bergwerken</a:t>
            </a:r>
          </a:p>
          <a:p>
            <a:endParaRPr lang="de-DE" b="1" dirty="0"/>
          </a:p>
          <a:p>
            <a:r>
              <a:rPr lang="de-DE" b="1" dirty="0"/>
              <a:t>Beispiele : </a:t>
            </a:r>
          </a:p>
          <a:p>
            <a:endParaRPr lang="de-DE" b="1" dirty="0">
              <a:solidFill>
                <a:srgbClr val="FF0000"/>
              </a:solidFill>
            </a:endParaRPr>
          </a:p>
          <a:p>
            <a:r>
              <a:rPr lang="de-DE" b="1" dirty="0">
                <a:solidFill>
                  <a:srgbClr val="FF0000"/>
                </a:solidFill>
              </a:rPr>
              <a:t>Grubengasnutzung</a:t>
            </a:r>
          </a:p>
          <a:p>
            <a:r>
              <a:rPr lang="de-DE" b="1" dirty="0">
                <a:solidFill>
                  <a:srgbClr val="FF0000"/>
                </a:solidFill>
              </a:rPr>
              <a:t>Geothermische Nutzung Pumpspeicherwerke</a:t>
            </a:r>
          </a:p>
          <a:p>
            <a:r>
              <a:rPr lang="de-DE" b="1" dirty="0">
                <a:solidFill>
                  <a:srgbClr val="FF0000"/>
                </a:solidFill>
              </a:rPr>
              <a:t>Solar und Windenergie</a:t>
            </a:r>
          </a:p>
          <a:p>
            <a:endParaRPr lang="de-DE" dirty="0"/>
          </a:p>
        </p:txBody>
      </p:sp>
      <p:sp>
        <p:nvSpPr>
          <p:cNvPr id="2" name="Pfeil nach rechts 1">
            <a:extLst>
              <a:ext uri="{FF2B5EF4-FFF2-40B4-BE49-F238E27FC236}">
                <a16:creationId xmlns:a16="http://schemas.microsoft.com/office/drawing/2014/main" id="{631BF371-57A0-D84E-BEB3-F03AE00F7E6C}"/>
              </a:ext>
            </a:extLst>
          </p:cNvPr>
          <p:cNvSpPr/>
          <p:nvPr/>
        </p:nvSpPr>
        <p:spPr>
          <a:xfrm>
            <a:off x="5458500" y="4070517"/>
            <a:ext cx="804956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F71B4A66-0A39-4023-9267-4F705C8F4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8194A64D-F23D-4B04-93D5-6C3EE732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C04C065-FA67-48BD-B1EE-C68D5D82D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12</a:t>
            </a:fld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54E32C3-95C0-41C7-8648-0A4BE9AA65EB}"/>
              </a:ext>
            </a:extLst>
          </p:cNvPr>
          <p:cNvSpPr txBox="1"/>
          <p:nvPr/>
        </p:nvSpPr>
        <p:spPr>
          <a:xfrm>
            <a:off x="839788" y="1058400"/>
            <a:ext cx="10164114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defPPr>
              <a:defRPr lang="de-DE"/>
            </a:defPPr>
            <a:lvl1pPr marL="342900" indent="-3429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v"/>
              <a:defRPr sz="3200" b="1">
                <a:solidFill>
                  <a:srgbClr val="193268"/>
                </a:solidFill>
                <a:cs typeface="Arial" panose="020B0604020202020204" pitchFamily="34" charset="0"/>
              </a:defRPr>
            </a:lvl1pPr>
          </a:lstStyle>
          <a:p>
            <a:r>
              <a:rPr lang="de-DE" dirty="0"/>
              <a:t> Globaler Motor für </a:t>
            </a:r>
            <a:r>
              <a:rPr lang="de-DE" dirty="0" err="1"/>
              <a:t>Good-Governance</a:t>
            </a:r>
            <a:r>
              <a:rPr lang="de-DE" dirty="0"/>
              <a:t> und Blue-Mining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5522E46-5371-4DE6-829C-D871BFDEB045}"/>
              </a:ext>
            </a:extLst>
          </p:cNvPr>
          <p:cNvSpPr txBox="1"/>
          <p:nvPr/>
        </p:nvSpPr>
        <p:spPr>
          <a:xfrm>
            <a:off x="737956" y="5676184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“Blue Mining” - The future of mining  O. </a:t>
            </a:r>
            <a:r>
              <a:rPr lang="en-US" sz="1100" dirty="0" err="1"/>
              <a:t>Langefeld</a:t>
            </a:r>
            <a:r>
              <a:rPr lang="en-US" sz="1100" dirty="0"/>
              <a:t> and M. Kellner </a:t>
            </a:r>
          </a:p>
          <a:p>
            <a:r>
              <a:rPr lang="en-US" sz="1100" dirty="0"/>
              <a:t>6th International Conference on Sustainable Development in the  Minerals Industry, Greece, 2013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600605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D0281D-F188-C642-ABB5-0166C416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58400"/>
            <a:ext cx="10515600" cy="535531"/>
          </a:xfrm>
        </p:spPr>
        <p:txBody>
          <a:bodyPr vert="horz" wrap="square" lIns="0" tIns="45720" rIns="0" bIns="45720" rtlCol="0" anchor="t" anchorCtr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de-DE" sz="3200" b="1" dirty="0">
                <a:solidFill>
                  <a:srgbClr val="193268"/>
                </a:solidFill>
                <a:latin typeface="+mn-lt"/>
                <a:ea typeface="+mn-ea"/>
              </a:rPr>
              <a:t> Neue Strukturen für </a:t>
            </a:r>
            <a:r>
              <a:rPr lang="de-DE" sz="3200" b="1" dirty="0" err="1">
                <a:solidFill>
                  <a:srgbClr val="193268"/>
                </a:solidFill>
                <a:latin typeface="+mn-lt"/>
                <a:ea typeface="+mn-ea"/>
              </a:rPr>
              <a:t>Abnehmer-und</a:t>
            </a:r>
            <a:r>
              <a:rPr lang="de-DE" sz="3200" b="1" dirty="0">
                <a:solidFill>
                  <a:srgbClr val="193268"/>
                </a:solidFill>
                <a:latin typeface="+mn-lt"/>
                <a:ea typeface="+mn-ea"/>
              </a:rPr>
              <a:t> Förderländer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E782F03-6987-4129-98BA-2C0AE8B07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10B5C3E3-38BE-455B-9AE0-679219CF1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E53DA9E-D7F2-4BF3-B7D6-E06CFFF57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13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C8D1B95-CD5F-4F40-818C-9B6F56B0CA1A}"/>
              </a:ext>
            </a:extLst>
          </p:cNvPr>
          <p:cNvSpPr txBox="1"/>
          <p:nvPr/>
        </p:nvSpPr>
        <p:spPr>
          <a:xfrm>
            <a:off x="839788" y="1866871"/>
            <a:ext cx="495697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Die ökonomische  Umsetzbarkeit solcher Modelle wird dabei für den EITI Prozess eine nicht zu unterschätzende Rolle spielen, da durch die Zusammensetzung der </a:t>
            </a:r>
            <a:r>
              <a:rPr lang="de-DE" sz="2000" dirty="0" err="1"/>
              <a:t>MSG`en</a:t>
            </a:r>
            <a:r>
              <a:rPr lang="de-DE" sz="2000" dirty="0"/>
              <a:t> Lösungsansätze generiert werden müssen, die auch den Anforderungen von Wirtschaft- und Regierungen gerecht werden.</a:t>
            </a:r>
            <a:br>
              <a:rPr lang="de-DE" sz="2000" dirty="0"/>
            </a:br>
            <a:br>
              <a:rPr lang="de-DE" sz="2000" dirty="0"/>
            </a:br>
            <a:r>
              <a:rPr lang="de-DE" sz="2000" b="1" dirty="0">
                <a:solidFill>
                  <a:srgbClr val="FF0000"/>
                </a:solidFill>
              </a:rPr>
              <a:t>Hier sind die Erfolge der </a:t>
            </a:r>
            <a:r>
              <a:rPr lang="de-DE" sz="2000" b="1" dirty="0">
                <a:solidFill>
                  <a:srgbClr val="008ACB"/>
                </a:solidFill>
              </a:rPr>
              <a:t>EITI</a:t>
            </a:r>
            <a:r>
              <a:rPr lang="de-DE" sz="2000" b="1" dirty="0"/>
              <a:t> </a:t>
            </a:r>
            <a:r>
              <a:rPr lang="de-DE" sz="2000" b="1" dirty="0">
                <a:solidFill>
                  <a:srgbClr val="FF0000"/>
                </a:solidFill>
              </a:rPr>
              <a:t>im </a:t>
            </a:r>
            <a:r>
              <a:rPr lang="de-DE" sz="2000" b="1" dirty="0" err="1">
                <a:solidFill>
                  <a:srgbClr val="FF0000"/>
                </a:solidFill>
              </a:rPr>
              <a:t>Good</a:t>
            </a:r>
            <a:r>
              <a:rPr lang="de-DE" sz="2000" b="1" dirty="0">
                <a:solidFill>
                  <a:srgbClr val="FF0000"/>
                </a:solidFill>
              </a:rPr>
              <a:t>- </a:t>
            </a:r>
            <a:r>
              <a:rPr lang="de-DE" sz="2000" b="1" dirty="0" err="1">
                <a:solidFill>
                  <a:srgbClr val="FF0000"/>
                </a:solidFill>
              </a:rPr>
              <a:t>Governance</a:t>
            </a:r>
            <a:r>
              <a:rPr lang="de-DE" sz="2000" b="1" dirty="0">
                <a:solidFill>
                  <a:srgbClr val="FF0000"/>
                </a:solidFill>
              </a:rPr>
              <a:t> Bereich ein erster belastbarer Pfeiler für einen solchen Prozess.</a:t>
            </a:r>
            <a:br>
              <a:rPr lang="de-DE" sz="2000" b="1" dirty="0">
                <a:solidFill>
                  <a:srgbClr val="FF0000"/>
                </a:solidFill>
              </a:rPr>
            </a:br>
            <a:endParaRPr lang="de-DE" sz="2000" b="1" dirty="0">
              <a:solidFill>
                <a:srgbClr val="FF0000"/>
              </a:solidFill>
            </a:endParaRPr>
          </a:p>
          <a:p>
            <a:r>
              <a:rPr lang="de-DE" sz="800" dirty="0"/>
              <a:t>Bild : </a:t>
            </a:r>
            <a:r>
              <a:rPr lang="de-DE" sz="800" dirty="0" err="1"/>
              <a:t>cloudfront.net</a:t>
            </a:r>
            <a:r>
              <a:rPr lang="de-DE" sz="800" dirty="0"/>
              <a:t>/</a:t>
            </a:r>
            <a:r>
              <a:rPr lang="de-DE" sz="800" dirty="0" err="1"/>
              <a:t>uploads</a:t>
            </a:r>
            <a:r>
              <a:rPr lang="de-DE" sz="800" dirty="0"/>
              <a:t>/2020/10/p15-People-measuring-ESG</a:t>
            </a:r>
            <a:br>
              <a:rPr lang="de-DE" sz="2000" dirty="0"/>
            </a:br>
            <a:endParaRPr lang="de-DE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563BD79-7CE8-9042-A0E0-2F863D3EC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21944"/>
            <a:ext cx="5559387" cy="34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79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50EF89E1-E240-0D45-9F90-E21D3B1B1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156" y="1629631"/>
            <a:ext cx="4786155" cy="352797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EE834F-7289-974C-87A2-19BBF4125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2426091"/>
            <a:ext cx="6469193" cy="2862322"/>
          </a:xfrm>
        </p:spPr>
        <p:txBody>
          <a:bodyPr wrap="square">
            <a:spAutoFit/>
          </a:bodyPr>
          <a:lstStyle/>
          <a:p>
            <a:r>
              <a:rPr lang="de-DE" sz="2000" dirty="0">
                <a:latin typeface="+mn-lt"/>
              </a:rPr>
              <a:t>Die technisch ergonomische Einbindung von globalen Aufgaben des Klimawandels erfordert neue Planungskonzepte, insbesondere nachhaltige und dauerhafte  Energieerzeugungs- und </a:t>
            </a:r>
            <a:br>
              <a:rPr lang="de-DE" sz="2000" dirty="0">
                <a:latin typeface="+mn-lt"/>
              </a:rPr>
            </a:br>
            <a:r>
              <a:rPr lang="de-DE" sz="2000" dirty="0">
                <a:latin typeface="+mn-lt"/>
              </a:rPr>
              <a:t>Energienutzungskonzepte für die Lebenszyklen von Bergwerksbetrieben und darüber hinaus.</a:t>
            </a:r>
            <a:br>
              <a:rPr lang="de-DE" sz="2000" dirty="0">
                <a:latin typeface="+mn-lt"/>
              </a:rPr>
            </a:br>
            <a:br>
              <a:rPr lang="de-DE" sz="2000" dirty="0">
                <a:latin typeface="+mn-lt"/>
              </a:rPr>
            </a:br>
            <a:r>
              <a:rPr lang="de-DE" sz="2000" b="1" dirty="0">
                <a:solidFill>
                  <a:srgbClr val="FF0000"/>
                </a:solidFill>
                <a:latin typeface="+mn-lt"/>
              </a:rPr>
              <a:t>Das Blue-Mining-Konzept  bietet für viele Förderländer erste anpassungsfähige Ansätze für neue ganzheitliche Lösungen in der Zukunft.</a:t>
            </a:r>
            <a:endParaRPr lang="de-DE" sz="2000" dirty="0">
              <a:latin typeface="+mn-lt"/>
            </a:endParaRP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9C0AE0F-46D8-4573-A395-BF1D21F7E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98D26247-089D-45A9-84AA-7AAA1DA73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FC96EF9-2F77-45C9-BE3B-7A7FFB52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14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3BDCEA-9171-414B-A3DA-463B53F2D57C}"/>
              </a:ext>
            </a:extLst>
          </p:cNvPr>
          <p:cNvSpPr txBox="1"/>
          <p:nvPr/>
        </p:nvSpPr>
        <p:spPr>
          <a:xfrm>
            <a:off x="7308980" y="5164690"/>
            <a:ext cx="27537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Bild : RAG AG;  Modell Pumpspeicherwerk untertage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0AD85F6-E819-459C-B9BA-F6AAD20076BA}"/>
              </a:ext>
            </a:extLst>
          </p:cNvPr>
          <p:cNvSpPr txBox="1">
            <a:spLocks/>
          </p:cNvSpPr>
          <p:nvPr/>
        </p:nvSpPr>
        <p:spPr>
          <a:xfrm>
            <a:off x="839788" y="1058400"/>
            <a:ext cx="10515600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>
              <a:buFont typeface="Wingdings" pitchFamily="2" charset="2"/>
              <a:buChar char="v"/>
            </a:pPr>
            <a:r>
              <a:rPr lang="de-DE" sz="3200" b="1" dirty="0">
                <a:solidFill>
                  <a:srgbClr val="193268"/>
                </a:solidFill>
                <a:latin typeface="+mn-lt"/>
                <a:ea typeface="+mn-ea"/>
              </a:rPr>
              <a:t> Neue Strukturen für </a:t>
            </a:r>
            <a:r>
              <a:rPr lang="de-DE" sz="3200" b="1" dirty="0" err="1">
                <a:solidFill>
                  <a:srgbClr val="193268"/>
                </a:solidFill>
                <a:latin typeface="+mn-lt"/>
                <a:ea typeface="+mn-ea"/>
              </a:rPr>
              <a:t>Abnehmer-und</a:t>
            </a:r>
            <a:r>
              <a:rPr lang="de-DE" sz="3200" b="1" dirty="0">
                <a:solidFill>
                  <a:srgbClr val="193268"/>
                </a:solidFill>
                <a:latin typeface="+mn-lt"/>
                <a:ea typeface="+mn-ea"/>
              </a:rPr>
              <a:t> Förderländer</a:t>
            </a:r>
          </a:p>
        </p:txBody>
      </p:sp>
    </p:spTree>
    <p:extLst>
      <p:ext uri="{BB962C8B-B14F-4D97-AF65-F5344CB8AC3E}">
        <p14:creationId xmlns:p14="http://schemas.microsoft.com/office/powerpoint/2010/main" val="570224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A8E397-E5B7-8F43-A4D6-12C56D663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7812"/>
            <a:ext cx="6851352" cy="2965299"/>
          </a:xfrm>
        </p:spPr>
        <p:txBody>
          <a:bodyPr wrap="square">
            <a:spAutoFit/>
          </a:bodyPr>
          <a:lstStyle/>
          <a:p>
            <a:pPr marL="90488" lvl="8" algn="l">
              <a:lnSpc>
                <a:spcPts val="2500"/>
              </a:lnSpc>
            </a:pPr>
            <a:r>
              <a:rPr lang="de-DE" sz="2000" b="1" dirty="0">
                <a:latin typeface="+mn-lt"/>
              </a:rPr>
              <a:t>Eine Weiterentwicklung des EITI-Standards mit dieser  Zielrichtung wird zusätzliche erhebliche  strukturelle Veränderungen bei den Anforderungen sowohl  für Abnehmer- wie Förderländer von Rohstoffen bedeuten.</a:t>
            </a:r>
            <a:br>
              <a:rPr lang="de-DE" sz="2000" b="1" dirty="0">
                <a:latin typeface="+mn-lt"/>
              </a:rPr>
            </a:br>
            <a:br>
              <a:rPr lang="de-DE" sz="2000" b="1" dirty="0">
                <a:latin typeface="+mn-lt"/>
              </a:rPr>
            </a:br>
            <a:r>
              <a:rPr lang="de-DE" sz="2000" b="1" dirty="0">
                <a:solidFill>
                  <a:srgbClr val="FF0000"/>
                </a:solidFill>
                <a:latin typeface="+mn-lt"/>
              </a:rPr>
              <a:t>Das Blockbild der Welt-Bank Initiative </a:t>
            </a:r>
            <a:br>
              <a:rPr lang="de-DE" sz="2000" b="1" dirty="0">
                <a:solidFill>
                  <a:srgbClr val="FF0000"/>
                </a:solidFill>
                <a:latin typeface="+mn-lt"/>
              </a:rPr>
            </a:br>
            <a:r>
              <a:rPr lang="de-DE" sz="2000" b="1" dirty="0">
                <a:solidFill>
                  <a:srgbClr val="FF0000"/>
                </a:solidFill>
                <a:latin typeface="+mn-lt"/>
              </a:rPr>
              <a:t>„Climate Smart Mining“ </a:t>
            </a:r>
            <a:br>
              <a:rPr lang="de-DE" sz="2000" b="1" dirty="0">
                <a:solidFill>
                  <a:srgbClr val="FF0000"/>
                </a:solidFill>
                <a:latin typeface="+mn-lt"/>
              </a:rPr>
            </a:br>
            <a:r>
              <a:rPr lang="de-DE" sz="2000" b="1" dirty="0">
                <a:solidFill>
                  <a:srgbClr val="FF0000"/>
                </a:solidFill>
                <a:latin typeface="+mn-lt"/>
              </a:rPr>
              <a:t>von 2019 bildet Anforderungen ab, wie sie bei </a:t>
            </a:r>
            <a:r>
              <a:rPr lang="de-DE" sz="2000" b="1" dirty="0">
                <a:solidFill>
                  <a:srgbClr val="0070C0"/>
                </a:solidFill>
                <a:latin typeface="+mn-lt"/>
              </a:rPr>
              <a:t>EITI </a:t>
            </a:r>
            <a:r>
              <a:rPr lang="de-DE" sz="2000" b="1" dirty="0">
                <a:solidFill>
                  <a:srgbClr val="FF0000"/>
                </a:solidFill>
                <a:latin typeface="+mn-lt"/>
              </a:rPr>
              <a:t>durch die bereits existierende MSG-Struktur umgesetzt werden können.</a:t>
            </a:r>
            <a:endParaRPr lang="de-DE" sz="2000" dirty="0">
              <a:latin typeface="+mn-lt"/>
            </a:endParaRP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A22AC18-81EC-4851-9E18-160272DFA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C42E2365-48AA-4E40-9E80-DF714B24D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47E2D5-F06E-45D2-ABA8-7EF8F5C6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15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CB8050-B723-2F4D-98AC-2678FAB69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01" y="1800888"/>
            <a:ext cx="3756865" cy="376958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2359669-B658-4B11-B23F-E79E452A4850}"/>
              </a:ext>
            </a:extLst>
          </p:cNvPr>
          <p:cNvSpPr txBox="1">
            <a:spLocks/>
          </p:cNvSpPr>
          <p:nvPr/>
        </p:nvSpPr>
        <p:spPr>
          <a:xfrm>
            <a:off x="839788" y="1058400"/>
            <a:ext cx="10515600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>
              <a:buFont typeface="Wingdings" pitchFamily="2" charset="2"/>
              <a:buChar char="v"/>
            </a:pPr>
            <a:r>
              <a:rPr lang="de-DE" sz="3200" b="1" dirty="0">
                <a:solidFill>
                  <a:srgbClr val="193268"/>
                </a:solidFill>
                <a:latin typeface="+mn-lt"/>
                <a:ea typeface="+mn-ea"/>
              </a:rPr>
              <a:t> Neue Strukturen für </a:t>
            </a:r>
            <a:r>
              <a:rPr lang="de-DE" sz="3200" b="1" dirty="0" err="1">
                <a:solidFill>
                  <a:srgbClr val="193268"/>
                </a:solidFill>
                <a:latin typeface="+mn-lt"/>
                <a:ea typeface="+mn-ea"/>
              </a:rPr>
              <a:t>Abnehmer-und</a:t>
            </a:r>
            <a:r>
              <a:rPr lang="de-DE" sz="3200" b="1" dirty="0">
                <a:solidFill>
                  <a:srgbClr val="193268"/>
                </a:solidFill>
                <a:latin typeface="+mn-lt"/>
                <a:ea typeface="+mn-ea"/>
              </a:rPr>
              <a:t> Förderländer</a:t>
            </a:r>
          </a:p>
        </p:txBody>
      </p:sp>
    </p:spTree>
    <p:extLst>
      <p:ext uri="{BB962C8B-B14F-4D97-AF65-F5344CB8AC3E}">
        <p14:creationId xmlns:p14="http://schemas.microsoft.com/office/powerpoint/2010/main" val="1854060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64E58CF-490A-4227-8C2E-8AB932933318}"/>
              </a:ext>
            </a:extLst>
          </p:cNvPr>
          <p:cNvSpPr txBox="1">
            <a:spLocks/>
          </p:cNvSpPr>
          <p:nvPr/>
        </p:nvSpPr>
        <p:spPr>
          <a:xfrm>
            <a:off x="797083" y="1361751"/>
            <a:ext cx="8620461" cy="85535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C4E9B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 defTabSz="914400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de-DE" sz="2500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D62164E-AD9E-453C-A3A8-4AAE2F1637AC}"/>
              </a:ext>
            </a:extLst>
          </p:cNvPr>
          <p:cNvSpPr txBox="1">
            <a:spLocks/>
          </p:cNvSpPr>
          <p:nvPr/>
        </p:nvSpPr>
        <p:spPr>
          <a:xfrm>
            <a:off x="797083" y="751009"/>
            <a:ext cx="11249915" cy="59795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C4E9B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 defTabSz="914400" eaLnBrk="0" fontAlgn="base" hangingPunct="0">
              <a:spcAft>
                <a:spcPct val="0"/>
              </a:spcAft>
              <a:defRPr/>
            </a:pPr>
            <a:endParaRPr lang="de-DE" sz="3200" b="1" dirty="0">
              <a:solidFill>
                <a:srgbClr val="008AC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ahmen 3">
            <a:extLst>
              <a:ext uri="{FF2B5EF4-FFF2-40B4-BE49-F238E27FC236}">
                <a16:creationId xmlns:a16="http://schemas.microsoft.com/office/drawing/2014/main" id="{A62307F4-C90C-8F4A-B49C-2041D5AA145A}"/>
              </a:ext>
            </a:extLst>
          </p:cNvPr>
          <p:cNvSpPr/>
          <p:nvPr/>
        </p:nvSpPr>
        <p:spPr>
          <a:xfrm>
            <a:off x="1263242" y="2229887"/>
            <a:ext cx="4683432" cy="3107911"/>
          </a:xfrm>
          <a:prstGeom prst="frame">
            <a:avLst>
              <a:gd name="adj1" fmla="val 3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b="1" dirty="0">
              <a:solidFill>
                <a:schemeClr val="tx1"/>
              </a:solidFill>
            </a:endParaRPr>
          </a:p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0F44D5-8066-2F4B-AF6C-C581CB6CD0E4}"/>
              </a:ext>
            </a:extLst>
          </p:cNvPr>
          <p:cNvSpPr txBox="1"/>
          <p:nvPr/>
        </p:nvSpPr>
        <p:spPr>
          <a:xfrm>
            <a:off x="6370055" y="2343186"/>
            <a:ext cx="4460206" cy="28731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de-DE" sz="2200" b="1" dirty="0"/>
              <a:t>Abnehmerländer</a:t>
            </a:r>
          </a:p>
          <a:p>
            <a:endParaRPr lang="de-DE" dirty="0"/>
          </a:p>
          <a:p>
            <a:r>
              <a:rPr lang="de-DE" sz="2000" dirty="0"/>
              <a:t>Entwicklung einer Rohstoffstrategie, die aktiv die Möglichkeiten der Ausgestaltung von nachhaltigen Konzepten in Bezug auf </a:t>
            </a:r>
          </a:p>
          <a:p>
            <a:r>
              <a:rPr lang="de-DE" sz="2000" dirty="0"/>
              <a:t>Ökonomie, Ökologie und Energieeffizienz in Förderländern als Abnahmekriterium fördert und einfordert.</a:t>
            </a:r>
          </a:p>
          <a:p>
            <a:endParaRPr lang="de-DE" dirty="0"/>
          </a:p>
          <a:p>
            <a:endParaRPr lang="de-DE" sz="2000" b="1" dirty="0"/>
          </a:p>
          <a:p>
            <a:endParaRPr lang="de-DE" sz="2000" b="1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95391135-6709-47A6-8730-D15190CEF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999B187F-51FA-4590-82B4-05A7FF458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55F89C8-C485-488A-AFF2-0F67ABDA7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16</a:t>
            </a:fld>
            <a:endParaRPr lang="de-DE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D3B9A6D7-83F8-480E-B620-C06B9C2EBF40}"/>
              </a:ext>
            </a:extLst>
          </p:cNvPr>
          <p:cNvSpPr txBox="1">
            <a:spLocks/>
          </p:cNvSpPr>
          <p:nvPr/>
        </p:nvSpPr>
        <p:spPr>
          <a:xfrm>
            <a:off x="839788" y="1058400"/>
            <a:ext cx="10515600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>
              <a:buFont typeface="Wingdings" pitchFamily="2" charset="2"/>
              <a:buChar char="v"/>
            </a:pPr>
            <a:r>
              <a:rPr lang="de-DE" sz="3200" b="1" dirty="0">
                <a:solidFill>
                  <a:srgbClr val="193268"/>
                </a:solidFill>
                <a:latin typeface="+mn-lt"/>
                <a:ea typeface="+mn-ea"/>
              </a:rPr>
              <a:t> Neue Strukturen für </a:t>
            </a:r>
            <a:r>
              <a:rPr lang="de-DE" sz="3200" b="1" dirty="0" err="1">
                <a:solidFill>
                  <a:srgbClr val="193268"/>
                </a:solidFill>
                <a:latin typeface="+mn-lt"/>
                <a:ea typeface="+mn-ea"/>
              </a:rPr>
              <a:t>Abnehmer-und</a:t>
            </a:r>
            <a:r>
              <a:rPr lang="de-DE" sz="3200" b="1" dirty="0">
                <a:solidFill>
                  <a:srgbClr val="193268"/>
                </a:solidFill>
                <a:latin typeface="+mn-lt"/>
                <a:ea typeface="+mn-ea"/>
              </a:rPr>
              <a:t> Förderländer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8F727E0-948C-4778-9D7F-AF62F5B734DE}"/>
              </a:ext>
            </a:extLst>
          </p:cNvPr>
          <p:cNvSpPr txBox="1"/>
          <p:nvPr/>
        </p:nvSpPr>
        <p:spPr>
          <a:xfrm>
            <a:off x="1380813" y="2343186"/>
            <a:ext cx="4455398" cy="298978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de-DE" sz="2200" b="1" dirty="0">
                <a:solidFill>
                  <a:schemeClr val="tx1"/>
                </a:solidFill>
              </a:rPr>
              <a:t>Förderländer</a:t>
            </a:r>
          </a:p>
          <a:p>
            <a:pPr algn="ctr"/>
            <a:endParaRPr lang="de-DE" dirty="0">
              <a:solidFill>
                <a:schemeClr val="tx1"/>
              </a:solidFill>
            </a:endParaRPr>
          </a:p>
          <a:p>
            <a:r>
              <a:rPr lang="de-DE" sz="2000" dirty="0">
                <a:solidFill>
                  <a:schemeClr val="tx1"/>
                </a:solidFill>
              </a:rPr>
              <a:t>Entwicklung einer </a:t>
            </a:r>
            <a:r>
              <a:rPr lang="de-DE" sz="2000" dirty="0" err="1">
                <a:solidFill>
                  <a:schemeClr val="tx1"/>
                </a:solidFill>
              </a:rPr>
              <a:t>Good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Governance</a:t>
            </a:r>
            <a:r>
              <a:rPr lang="de-DE" sz="2000" dirty="0">
                <a:solidFill>
                  <a:schemeClr val="tx1"/>
                </a:solidFill>
              </a:rPr>
              <a:t> Kultur, die bergbauliche Projekte von vorneherein transparent macht und einer Lizenz- und Genehmigungskultur, die sich an nachhaltigen Konzepten in Bezug auf Ökonomie, Ökologie und Energieeffizienz orientiert. </a:t>
            </a:r>
          </a:p>
        </p:txBody>
      </p:sp>
      <p:sp>
        <p:nvSpPr>
          <p:cNvPr id="20" name="Rahmen 19">
            <a:extLst>
              <a:ext uri="{FF2B5EF4-FFF2-40B4-BE49-F238E27FC236}">
                <a16:creationId xmlns:a16="http://schemas.microsoft.com/office/drawing/2014/main" id="{6434FA6C-523A-4EF9-8E74-763FE62C4765}"/>
              </a:ext>
            </a:extLst>
          </p:cNvPr>
          <p:cNvSpPr/>
          <p:nvPr/>
        </p:nvSpPr>
        <p:spPr>
          <a:xfrm>
            <a:off x="6245326" y="2229887"/>
            <a:ext cx="4683432" cy="3107911"/>
          </a:xfrm>
          <a:prstGeom prst="frame">
            <a:avLst>
              <a:gd name="adj1" fmla="val 3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b="1" dirty="0">
              <a:solidFill>
                <a:schemeClr val="tx1"/>
              </a:solidFill>
            </a:endParaRPr>
          </a:p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49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itel 1"/>
          <p:cNvSpPr txBox="1"/>
          <p:nvPr/>
        </p:nvSpPr>
        <p:spPr>
          <a:xfrm>
            <a:off x="596349" y="1688403"/>
            <a:ext cx="1107219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3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endParaRPr lang="de-DE" sz="1800" dirty="0">
              <a:latin typeface="+mn-lt"/>
            </a:endParaRPr>
          </a:p>
        </p:txBody>
      </p:sp>
      <p:sp>
        <p:nvSpPr>
          <p:cNvPr id="285" name="Textfeld 9"/>
          <p:cNvSpPr txBox="1"/>
          <p:nvPr/>
        </p:nvSpPr>
        <p:spPr>
          <a:xfrm>
            <a:off x="596349" y="2617252"/>
            <a:ext cx="11304491" cy="3036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50000"/>
              </a:lnSpc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de-DE" sz="1800" dirty="0">
              <a:solidFill>
                <a:srgbClr val="FF0000"/>
              </a:solidFill>
              <a:latin typeface="+mn-lt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de-DE" sz="1800" dirty="0">
              <a:solidFill>
                <a:srgbClr val="FF0000"/>
              </a:solidFill>
              <a:latin typeface="+mn-lt"/>
            </a:endParaRPr>
          </a:p>
          <a:p>
            <a:endParaRPr lang="de-DE" sz="1800" dirty="0">
              <a:solidFill>
                <a:srgbClr val="FF0000"/>
              </a:solidFill>
              <a:latin typeface="+mn-lt"/>
            </a:endParaRPr>
          </a:p>
          <a:p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dirty="0">
                <a:solidFill>
                  <a:srgbClr val="FF0000"/>
                </a:solidFill>
              </a:rPr>
              <a:t> 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DCEE25D-6ED9-D34E-9F9E-D150711335A5}"/>
              </a:ext>
            </a:extLst>
          </p:cNvPr>
          <p:cNvSpPr txBox="1"/>
          <p:nvPr/>
        </p:nvSpPr>
        <p:spPr>
          <a:xfrm>
            <a:off x="9827172" y="18603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6579AF3-32E9-4F48-82EA-4E178392B28D}"/>
              </a:ext>
            </a:extLst>
          </p:cNvPr>
          <p:cNvSpPr txBox="1"/>
          <p:nvPr/>
        </p:nvSpPr>
        <p:spPr>
          <a:xfrm>
            <a:off x="3048000" y="296996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245214-9015-4C42-9B65-C66E8CD97C36}"/>
              </a:ext>
            </a:extLst>
          </p:cNvPr>
          <p:cNvSpPr txBox="1"/>
          <p:nvPr/>
        </p:nvSpPr>
        <p:spPr>
          <a:xfrm>
            <a:off x="839788" y="1688403"/>
            <a:ext cx="111554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>
                <a:solidFill>
                  <a:srgbClr val="0070C0"/>
                </a:solidFill>
              </a:rPr>
              <a:t>EITI</a:t>
            </a:r>
            <a:r>
              <a:rPr lang="de-DE" b="1" dirty="0"/>
              <a:t> wandelt sich zunehmend mit Hilfe seiner MSG Struktur von einer Transparenzinitiative zur </a:t>
            </a:r>
            <a:r>
              <a:rPr lang="de-DE" b="1" dirty="0" err="1"/>
              <a:t>Kooruptionsbekämpfung</a:t>
            </a:r>
            <a:r>
              <a:rPr lang="de-DE" b="1" dirty="0"/>
              <a:t> zu einer zu einer globalen </a:t>
            </a:r>
            <a:r>
              <a:rPr lang="de-DE" b="1" dirty="0" err="1"/>
              <a:t>Good-Governance</a:t>
            </a:r>
            <a:r>
              <a:rPr lang="de-DE" b="1" dirty="0"/>
              <a:t> Plattform mit starken Überzugswirkungen auf nachhaltige Konzepte für die Rohstoffgewinnung.</a:t>
            </a:r>
          </a:p>
          <a:p>
            <a:endParaRPr lang="de-DE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Neben der Ermittlung von Zahlungsströmen treten die Erhebung und Bewertung  von Sozial und Umweltdaten für die gesamte Lebensdauer von bergbaulichen Vorhaben und die Nachbergbauzeit.</a:t>
            </a:r>
          </a:p>
          <a:p>
            <a:endParaRPr lang="de-DE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Neue Energie-Konzepte wie Blue Mining und Smart Climate Mining werden als Elemente für eine nachhaltige Rohstoffgewinnung und Versorgung in den Zeiten des Klimawandel und der Dekarbonisierung hinzukommen.</a:t>
            </a:r>
          </a:p>
          <a:p>
            <a:endParaRPr lang="de-DE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Rohstoffförder-und Abnehmerländer werden ihre Strukturen bei der Rohstoffgewinnung und Rohstoffbeschaffung in einer bisher nie stattgefundenen Intensität verändern, anpassen und verknüpfen müssen.</a:t>
            </a:r>
          </a:p>
          <a:p>
            <a:endParaRPr lang="de-DE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>
                <a:solidFill>
                  <a:srgbClr val="0070C0"/>
                </a:solidFill>
              </a:rPr>
              <a:t>EITI</a:t>
            </a:r>
            <a:r>
              <a:rPr lang="de-DE" b="1" dirty="0"/>
              <a:t> kann hierbei ein wesentlicher Baustein und globaler Motor sein.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FAC5CB4-96B2-449E-B085-D671BE09F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BB7C070-37F3-4D10-9394-2D6725BA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C4E012A-BEC3-4453-924F-9FB6B6206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17</a:t>
            </a:fld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456AE1D-3B18-4F3A-BCCC-0DE4D15686FA}"/>
              </a:ext>
            </a:extLst>
          </p:cNvPr>
          <p:cNvSpPr txBox="1"/>
          <p:nvPr/>
        </p:nvSpPr>
        <p:spPr>
          <a:xfrm>
            <a:off x="839788" y="84691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rgbClr val="193268"/>
                </a:solidFill>
                <a:cs typeface="Arial" panose="020B0604020202020204" pitchFamily="34" charset="0"/>
              </a:rPr>
              <a:t>Zusammenfassung und Fazit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3">
            <a:extLst>
              <a:ext uri="{FF2B5EF4-FFF2-40B4-BE49-F238E27FC236}">
                <a16:creationId xmlns:a16="http://schemas.microsoft.com/office/drawing/2014/main" id="{5AE1D8DA-1CB6-4274-B112-C71EBAB18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98" y="1332523"/>
            <a:ext cx="5618805" cy="3739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7ED3CAAC-7745-462B-9218-3DD8CCCC3961}"/>
              </a:ext>
            </a:extLst>
          </p:cNvPr>
          <p:cNvSpPr txBox="1">
            <a:spLocks/>
          </p:cNvSpPr>
          <p:nvPr/>
        </p:nvSpPr>
        <p:spPr>
          <a:xfrm>
            <a:off x="739959" y="646295"/>
            <a:ext cx="5257799" cy="55042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C4E9B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 defTabSz="914400" eaLnBrk="0" fontAlgn="base" hangingPunct="0">
              <a:spcAft>
                <a:spcPct val="0"/>
              </a:spcAft>
              <a:defRPr/>
            </a:pPr>
            <a:r>
              <a:rPr lang="de-DE" sz="3200" b="1" dirty="0">
                <a:solidFill>
                  <a:srgbClr val="008AC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Mitmachen &amp; Mitgestalten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3B6769E-6F36-44A7-B6C1-BA2EF8C88AE9}"/>
              </a:ext>
            </a:extLst>
          </p:cNvPr>
          <p:cNvSpPr txBox="1"/>
          <p:nvPr/>
        </p:nvSpPr>
        <p:spPr>
          <a:xfrm>
            <a:off x="4594042" y="5268313"/>
            <a:ext cx="3003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008A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Dank!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525BB2C-3D0E-443D-92D2-3B3748DC7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3F589F4-D562-4C8F-B913-CFABB77A5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158A5EB-4FC3-4368-8EF4-76D091AB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46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hemen">
            <a:extLst>
              <a:ext uri="{FF2B5EF4-FFF2-40B4-BE49-F238E27FC236}">
                <a16:creationId xmlns:a16="http://schemas.microsoft.com/office/drawing/2014/main" id="{66086770-3003-46FC-B71F-97A801389DCC}"/>
              </a:ext>
            </a:extLst>
          </p:cNvPr>
          <p:cNvSpPr txBox="1"/>
          <p:nvPr/>
        </p:nvSpPr>
        <p:spPr>
          <a:xfrm>
            <a:off x="1941051" y="3193058"/>
            <a:ext cx="212261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Meine</a:t>
            </a:r>
          </a:p>
          <a:p>
            <a:pPr algn="ctr"/>
            <a:r>
              <a:rPr lang="de-DE" sz="40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Themen</a:t>
            </a:r>
          </a:p>
        </p:txBody>
      </p:sp>
      <p:pic>
        <p:nvPicPr>
          <p:cNvPr id="12" name="3d">
            <a:extLst>
              <a:ext uri="{FF2B5EF4-FFF2-40B4-BE49-F238E27FC236}">
                <a16:creationId xmlns:a16="http://schemas.microsoft.com/office/drawing/2014/main" id="{B702A6E1-6D36-4E9A-BA16-D30F67F906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4" y="2025181"/>
            <a:ext cx="4824024" cy="439066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FC076CA-56CD-4AC5-80A2-393A26156054}"/>
              </a:ext>
            </a:extLst>
          </p:cNvPr>
          <p:cNvSpPr txBox="1"/>
          <p:nvPr/>
        </p:nvSpPr>
        <p:spPr>
          <a:xfrm>
            <a:off x="4493404" y="1958608"/>
            <a:ext cx="7698596" cy="3181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v"/>
            </a:pPr>
            <a:r>
              <a:rPr lang="de-DE" sz="26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Entwicklung der Rohstofftransparenz-Initiative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v"/>
            </a:pPr>
            <a:r>
              <a:rPr lang="de-DE" sz="26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Good-Governance</a:t>
            </a:r>
            <a:r>
              <a:rPr lang="de-DE" sz="26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und Blue Mining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v"/>
            </a:pPr>
            <a:r>
              <a:rPr lang="de-DE" sz="26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Neue Strukturen für Förderländer und Abnehmer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v"/>
            </a:pPr>
            <a:r>
              <a:rPr lang="de-DE" sz="26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Zusammenfassung und Fazit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1D4DA92-88DA-7043-9FFC-5871DEFB667D}"/>
              </a:ext>
            </a:extLst>
          </p:cNvPr>
          <p:cNvSpPr txBox="1"/>
          <p:nvPr/>
        </p:nvSpPr>
        <p:spPr>
          <a:xfrm>
            <a:off x="550863" y="1058467"/>
            <a:ext cx="10802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de-DE" sz="3200" b="1" dirty="0">
                <a:solidFill>
                  <a:srgbClr val="193268"/>
                </a:solidFill>
                <a:cs typeface="Arial" panose="020B0604020202020204" pitchFamily="34" charset="0"/>
              </a:rPr>
              <a:t>EITI – Globaler Motor für </a:t>
            </a:r>
            <a:r>
              <a:rPr lang="de-DE" sz="3200" b="1" dirty="0" err="1">
                <a:solidFill>
                  <a:srgbClr val="193268"/>
                </a:solidFill>
                <a:cs typeface="Arial" panose="020B0604020202020204" pitchFamily="34" charset="0"/>
              </a:rPr>
              <a:t>Good-Governance</a:t>
            </a:r>
            <a:r>
              <a:rPr lang="de-DE" sz="3200" b="1" dirty="0">
                <a:solidFill>
                  <a:srgbClr val="193268"/>
                </a:solidFill>
                <a:cs typeface="Arial" panose="020B0604020202020204" pitchFamily="34" charset="0"/>
              </a:rPr>
              <a:t> und Blue-Mining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BA70DB6A-CAE1-4152-8FFA-377E6AB5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EF63520A-C58B-485B-833A-D7C869875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9864E7-F37A-4A8C-81BA-2FF92A32C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607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5A4C0EE7-DBCC-4CB3-88C7-73E55E160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6"/>
          <a:stretch/>
        </p:blipFill>
        <p:spPr>
          <a:xfrm>
            <a:off x="5367130" y="1615014"/>
            <a:ext cx="6812368" cy="4202777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843596" y="1872295"/>
            <a:ext cx="50058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de-DE" dirty="0">
                <a:cs typeface="Arial" panose="020B0604020202020204" pitchFamily="34" charset="0"/>
              </a:rPr>
              <a:t>Die </a:t>
            </a:r>
            <a:r>
              <a:rPr lang="de-DE" dirty="0" err="1">
                <a:cs typeface="Arial" panose="020B0604020202020204" pitchFamily="34" charset="0"/>
              </a:rPr>
              <a:t>Extractive</a:t>
            </a:r>
            <a:r>
              <a:rPr lang="de-DE" dirty="0">
                <a:cs typeface="Arial" panose="020B0604020202020204" pitchFamily="34" charset="0"/>
              </a:rPr>
              <a:t> Industries Transparency Initiative (EITI) wurde 2003 gegründet und ist ein inter-nationaler Standard zur Transparenz im Öl-, Gas- und Bergbausektor.</a:t>
            </a:r>
          </a:p>
          <a:p>
            <a:endParaRPr lang="de-DE" dirty="0"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de-DE" dirty="0">
                <a:solidFill>
                  <a:srgbClr val="008ACB"/>
                </a:solidFill>
                <a:cs typeface="Arial" panose="020B0604020202020204" pitchFamily="34" charset="0"/>
              </a:rPr>
              <a:t>Länder</a:t>
            </a:r>
            <a:r>
              <a:rPr lang="de-DE" dirty="0">
                <a:cs typeface="Arial" panose="020B0604020202020204" pitchFamily="34" charset="0"/>
              </a:rPr>
              <a:t>, die EITI umsetzen, verpflichten sich dazu, Kerninformationen zum nationalen Roh-</a:t>
            </a:r>
            <a:r>
              <a:rPr lang="de-DE" dirty="0" err="1">
                <a:cs typeface="Arial" panose="020B0604020202020204" pitchFamily="34" charset="0"/>
              </a:rPr>
              <a:t>stoffsektor</a:t>
            </a:r>
            <a:r>
              <a:rPr lang="de-DE" dirty="0">
                <a:cs typeface="Arial" panose="020B0604020202020204" pitchFamily="34" charset="0"/>
              </a:rPr>
              <a:t> (wie Steuerzahlungen, Lizenzen, Verträge und Produktionsdaten) zu </a:t>
            </a:r>
            <a:r>
              <a:rPr lang="de-DE" dirty="0" err="1">
                <a:cs typeface="Arial" panose="020B0604020202020204" pitchFamily="34" charset="0"/>
              </a:rPr>
              <a:t>veröffent-lichen</a:t>
            </a:r>
            <a:r>
              <a:rPr lang="de-DE" dirty="0">
                <a:cs typeface="Arial" panose="020B0604020202020204" pitchFamily="34" charset="0"/>
              </a:rPr>
              <a:t>. </a:t>
            </a:r>
          </a:p>
          <a:p>
            <a:pPr marL="342900" indent="-342900">
              <a:buFont typeface="Wingdings" pitchFamily="2" charset="2"/>
              <a:buChar char="Ø"/>
            </a:pPr>
            <a:endParaRPr lang="de-DE" dirty="0"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de-DE" dirty="0">
                <a:cs typeface="Arial" panose="020B0604020202020204" pitchFamily="34" charset="0"/>
              </a:rPr>
              <a:t>Die Bundesrepublik Deutschland ist seit 2017 Vollmitglied</a:t>
            </a:r>
            <a:endParaRPr lang="de-DE" sz="2000" b="0" dirty="0">
              <a:solidFill>
                <a:schemeClr val="tx1"/>
              </a:solidFill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10A2E189-5EE0-9C4A-9E46-1491F90C5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39" y="1058400"/>
            <a:ext cx="9639087" cy="535531"/>
          </a:xfrm>
        </p:spPr>
        <p:txBody>
          <a:bodyPr lIns="0" rIns="0" anchor="t" anchorCtr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de-DE" sz="3200" b="1" dirty="0">
                <a:solidFill>
                  <a:srgbClr val="193268"/>
                </a:solidFill>
                <a:latin typeface="+mn-lt"/>
                <a:ea typeface="+mn-ea"/>
              </a:rPr>
              <a:t> Entwicklung der Rohstofftransparenz-Initiative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4D355C-1939-406C-A06B-C13144188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26.04.2022</a:t>
            </a:r>
            <a:endParaRPr lang="de-DE" noProof="0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DA13A59-BF34-4106-A5B9-CF2513D42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0" dirty="0"/>
              <a:t>EITI – Globaler Motor für </a:t>
            </a:r>
            <a:r>
              <a:rPr lang="de-DE" b="0" dirty="0" err="1"/>
              <a:t>Good-Governance</a:t>
            </a:r>
            <a:r>
              <a:rPr lang="de-DE" b="0" dirty="0"/>
              <a:t> und Blue Mining  Assessor des Bergfachs Friedrich Wilhelm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0F84CFD-6CF9-4312-AA9D-5E1157817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041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0637DF6E-A4A4-4DC5-8A4D-4FD2F15C2E8B}"/>
              </a:ext>
            </a:extLst>
          </p:cNvPr>
          <p:cNvSpPr/>
          <p:nvPr/>
        </p:nvSpPr>
        <p:spPr>
          <a:xfrm>
            <a:off x="6480234" y="1747471"/>
            <a:ext cx="2677108" cy="1851472"/>
          </a:xfrm>
          <a:custGeom>
            <a:avLst/>
            <a:gdLst>
              <a:gd name="connsiteX0" fmla="*/ 0 w 3337969"/>
              <a:gd name="connsiteY0" fmla="*/ 0 h 1851472"/>
              <a:gd name="connsiteX1" fmla="*/ 3337969 w 3337969"/>
              <a:gd name="connsiteY1" fmla="*/ 0 h 1851472"/>
              <a:gd name="connsiteX2" fmla="*/ 3337969 w 3337969"/>
              <a:gd name="connsiteY2" fmla="*/ 1851472 h 1851472"/>
              <a:gd name="connsiteX3" fmla="*/ 0 w 3337969"/>
              <a:gd name="connsiteY3" fmla="*/ 1851472 h 1851472"/>
              <a:gd name="connsiteX4" fmla="*/ 0 w 3337969"/>
              <a:gd name="connsiteY4" fmla="*/ 0 h 185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7969" h="1851472">
                <a:moveTo>
                  <a:pt x="0" y="0"/>
                </a:moveTo>
                <a:lnTo>
                  <a:pt x="3337969" y="0"/>
                </a:lnTo>
                <a:lnTo>
                  <a:pt x="3337969" y="1851472"/>
                </a:lnTo>
                <a:lnTo>
                  <a:pt x="0" y="185147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>
            <a:outerShdw blurRad="50800" algn="ctr" rotWithShape="0">
              <a:srgbClr val="000000"/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3200" b="1" i="0" u="none" kern="1200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400" b="1" i="0" u="none" kern="1200" dirty="0">
                <a:latin typeface="Arial" panose="020B0604020202020204" pitchFamily="34" charset="0"/>
                <a:cs typeface="Arial" panose="020B0604020202020204" pitchFamily="34" charset="0"/>
              </a:rPr>
              <a:t>Mitgliedsstaaten</a:t>
            </a: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EE988B7B-5005-495B-A24D-83587CFC952E}"/>
              </a:ext>
            </a:extLst>
          </p:cNvPr>
          <p:cNvSpPr/>
          <p:nvPr/>
        </p:nvSpPr>
        <p:spPr>
          <a:xfrm>
            <a:off x="6480234" y="3857470"/>
            <a:ext cx="2677108" cy="2165874"/>
          </a:xfrm>
          <a:custGeom>
            <a:avLst/>
            <a:gdLst>
              <a:gd name="connsiteX0" fmla="*/ 0 w 2393461"/>
              <a:gd name="connsiteY0" fmla="*/ 0 h 2165874"/>
              <a:gd name="connsiteX1" fmla="*/ 2393461 w 2393461"/>
              <a:gd name="connsiteY1" fmla="*/ 0 h 2165874"/>
              <a:gd name="connsiteX2" fmla="*/ 2393461 w 2393461"/>
              <a:gd name="connsiteY2" fmla="*/ 2165874 h 2165874"/>
              <a:gd name="connsiteX3" fmla="*/ 0 w 2393461"/>
              <a:gd name="connsiteY3" fmla="*/ 2165874 h 2165874"/>
              <a:gd name="connsiteX4" fmla="*/ 0 w 2393461"/>
              <a:gd name="connsiteY4" fmla="*/ 0 h 216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3461" h="2165874">
                <a:moveTo>
                  <a:pt x="0" y="0"/>
                </a:moveTo>
                <a:lnTo>
                  <a:pt x="2393461" y="0"/>
                </a:lnTo>
                <a:lnTo>
                  <a:pt x="2393461" y="2165874"/>
                </a:lnTo>
                <a:lnTo>
                  <a:pt x="0" y="2165874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3200" b="1" i="0" u="none" kern="1200" dirty="0">
                <a:latin typeface="+mn-lt"/>
                <a:cs typeface="Arial" panose="020B0604020202020204" pitchFamily="34" charset="0"/>
              </a:rPr>
              <a:t>über 2,5 Billionen   USD Dollar</a:t>
            </a:r>
          </a:p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800" b="0" i="0" u="none" kern="1200" dirty="0">
                <a:latin typeface="+mn-lt"/>
                <a:cs typeface="Arial" panose="020B0604020202020204" pitchFamily="34" charset="0"/>
              </a:rPr>
              <a:t>Staatseinnahmen wurden offengelegt</a:t>
            </a:r>
            <a:endParaRPr lang="de-DE" sz="1800" kern="1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03C97F94-E4B9-4A83-AC8A-555EF8EBC3F8}"/>
              </a:ext>
            </a:extLst>
          </p:cNvPr>
          <p:cNvSpPr/>
          <p:nvPr/>
        </p:nvSpPr>
        <p:spPr>
          <a:xfrm>
            <a:off x="1204358" y="1672993"/>
            <a:ext cx="3262743" cy="2000429"/>
          </a:xfrm>
          <a:custGeom>
            <a:avLst/>
            <a:gdLst>
              <a:gd name="connsiteX0" fmla="*/ 0 w 3003136"/>
              <a:gd name="connsiteY0" fmla="*/ 1024125 h 2048250"/>
              <a:gd name="connsiteX1" fmla="*/ 512063 w 3003136"/>
              <a:gd name="connsiteY1" fmla="*/ 0 h 2048250"/>
              <a:gd name="connsiteX2" fmla="*/ 2491074 w 3003136"/>
              <a:gd name="connsiteY2" fmla="*/ 0 h 2048250"/>
              <a:gd name="connsiteX3" fmla="*/ 3003136 w 3003136"/>
              <a:gd name="connsiteY3" fmla="*/ 1024125 h 2048250"/>
              <a:gd name="connsiteX4" fmla="*/ 2491074 w 3003136"/>
              <a:gd name="connsiteY4" fmla="*/ 2048250 h 2048250"/>
              <a:gd name="connsiteX5" fmla="*/ 512063 w 3003136"/>
              <a:gd name="connsiteY5" fmla="*/ 2048250 h 2048250"/>
              <a:gd name="connsiteX6" fmla="*/ 0 w 3003136"/>
              <a:gd name="connsiteY6" fmla="*/ 1024125 h 204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3136" h="2048250">
                <a:moveTo>
                  <a:pt x="0" y="1024125"/>
                </a:moveTo>
                <a:lnTo>
                  <a:pt x="512063" y="0"/>
                </a:lnTo>
                <a:lnTo>
                  <a:pt x="2491074" y="0"/>
                </a:lnTo>
                <a:lnTo>
                  <a:pt x="3003136" y="1024125"/>
                </a:lnTo>
                <a:lnTo>
                  <a:pt x="2491074" y="2048250"/>
                </a:lnTo>
                <a:lnTo>
                  <a:pt x="512063" y="2048250"/>
                </a:lnTo>
                <a:lnTo>
                  <a:pt x="0" y="1024125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2869" tIns="409023" rIns="542869" bIns="409023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3200" b="1" i="0" u="none" kern="1200" dirty="0">
                <a:latin typeface="+mn-lt"/>
                <a:cs typeface="Arial" panose="020B0604020202020204" pitchFamily="34" charset="0"/>
              </a:rPr>
              <a:t>mehr als 800</a:t>
            </a:r>
          </a:p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800" b="0" i="0" u="none" kern="1200" dirty="0">
                <a:latin typeface="+mn-lt"/>
                <a:cs typeface="Arial" panose="020B0604020202020204" pitchFamily="34" charset="0"/>
              </a:rPr>
              <a:t>NGOs engagieren sich auf lokaler und internationaler Ebene für EITI</a:t>
            </a:r>
            <a:endParaRPr lang="de-DE" sz="1800" kern="1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D4B1633-C7F1-4588-A4EC-1B2856542EC5}"/>
              </a:ext>
            </a:extLst>
          </p:cNvPr>
          <p:cNvSpPr/>
          <p:nvPr/>
        </p:nvSpPr>
        <p:spPr>
          <a:xfrm>
            <a:off x="1204358" y="3944862"/>
            <a:ext cx="3168856" cy="2000428"/>
          </a:xfrm>
          <a:custGeom>
            <a:avLst/>
            <a:gdLst>
              <a:gd name="connsiteX0" fmla="*/ 0 w 2941154"/>
              <a:gd name="connsiteY0" fmla="*/ 928343 h 1856686"/>
              <a:gd name="connsiteX1" fmla="*/ 464172 w 2941154"/>
              <a:gd name="connsiteY1" fmla="*/ 0 h 1856686"/>
              <a:gd name="connsiteX2" fmla="*/ 2476983 w 2941154"/>
              <a:gd name="connsiteY2" fmla="*/ 0 h 1856686"/>
              <a:gd name="connsiteX3" fmla="*/ 2941154 w 2941154"/>
              <a:gd name="connsiteY3" fmla="*/ 928343 h 1856686"/>
              <a:gd name="connsiteX4" fmla="*/ 2476983 w 2941154"/>
              <a:gd name="connsiteY4" fmla="*/ 1856686 h 1856686"/>
              <a:gd name="connsiteX5" fmla="*/ 464172 w 2941154"/>
              <a:gd name="connsiteY5" fmla="*/ 1856686 h 1856686"/>
              <a:gd name="connsiteX6" fmla="*/ 0 w 2941154"/>
              <a:gd name="connsiteY6" fmla="*/ 928343 h 185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1154" h="1856686">
                <a:moveTo>
                  <a:pt x="0" y="928343"/>
                </a:moveTo>
                <a:lnTo>
                  <a:pt x="464172" y="0"/>
                </a:lnTo>
                <a:lnTo>
                  <a:pt x="2476983" y="0"/>
                </a:lnTo>
                <a:lnTo>
                  <a:pt x="2941154" y="928343"/>
                </a:lnTo>
                <a:lnTo>
                  <a:pt x="2476983" y="1856686"/>
                </a:lnTo>
                <a:lnTo>
                  <a:pt x="464172" y="1856686"/>
                </a:lnTo>
                <a:lnTo>
                  <a:pt x="0" y="928343"/>
                </a:lnTo>
                <a:close/>
              </a:path>
            </a:pathLst>
          </a:custGeom>
          <a:gradFill flip="none" rotWithShape="0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1740" tIns="374318" rIns="521740" bIns="374318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3200" b="1" i="0" u="none" kern="1200" dirty="0">
                <a:latin typeface="+mn-lt"/>
                <a:cs typeface="Arial" panose="020B0604020202020204" pitchFamily="34" charset="0"/>
              </a:rPr>
              <a:t>Über 60</a:t>
            </a:r>
          </a:p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800" b="0" i="0" u="none" kern="1200" dirty="0">
                <a:latin typeface="+mn-lt"/>
                <a:cs typeface="Arial" panose="020B0604020202020204" pitchFamily="34" charset="0"/>
              </a:rPr>
              <a:t>große Rohstoffunternehmen unterstützen EITI offiziell</a:t>
            </a:r>
            <a:endParaRPr lang="de-DE" sz="1800" kern="1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4561A2C4-EC99-4A2F-BD47-5793725E72E4}"/>
              </a:ext>
            </a:extLst>
          </p:cNvPr>
          <p:cNvSpPr txBox="1">
            <a:spLocks/>
          </p:cNvSpPr>
          <p:nvPr/>
        </p:nvSpPr>
        <p:spPr>
          <a:xfrm>
            <a:off x="365760" y="628153"/>
            <a:ext cx="11177481" cy="94100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3200" kern="0" dirty="0">
                <a:solidFill>
                  <a:srgbClr val="0070C0"/>
                </a:solidFill>
              </a:rPr>
              <a:t> </a:t>
            </a:r>
            <a:br>
              <a:rPr lang="de-DE" sz="3200" kern="0" dirty="0">
                <a:solidFill>
                  <a:schemeClr val="tx1"/>
                </a:solidFill>
                <a:latin typeface="+mn-lt"/>
              </a:rPr>
            </a:br>
            <a:br>
              <a:rPr lang="de-DE" sz="3200" kern="0" dirty="0">
                <a:solidFill>
                  <a:schemeClr val="tx1"/>
                </a:solidFill>
                <a:latin typeface="+mn-lt"/>
              </a:rPr>
            </a:br>
            <a:endParaRPr lang="de-DE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22D280F8-5260-6F4E-B66C-D090B889C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8400"/>
            <a:ext cx="10515600" cy="535531"/>
          </a:xfrm>
        </p:spPr>
        <p:txBody>
          <a:bodyPr vert="horz" lIns="0" tIns="45720" rIns="0" bIns="45720" rtlCol="0" anchor="t" anchorCtr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de-DE" sz="3200" b="1" dirty="0">
                <a:solidFill>
                  <a:srgbClr val="193268"/>
                </a:solidFill>
                <a:latin typeface="+mn-lt"/>
                <a:ea typeface="+mn-ea"/>
              </a:rPr>
              <a:t> Entwicklung der Rohstofftransparenz-Initiative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748246-D5E7-4445-97E1-C5805B9D8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26.04.2022</a:t>
            </a:r>
            <a:endParaRPr lang="de-DE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A65117-BB53-4B25-914D-458AD0A27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1BFBF88-7143-456F-BB54-D5147E6A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402667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:a16="http://schemas.microsoft.com/office/drawing/2014/main" id="{639CEFC2-4E0F-4B07-8B44-985BD0542646}"/>
              </a:ext>
            </a:extLst>
          </p:cNvPr>
          <p:cNvSpPr txBox="1">
            <a:spLocks/>
          </p:cNvSpPr>
          <p:nvPr/>
        </p:nvSpPr>
        <p:spPr>
          <a:xfrm>
            <a:off x="768981" y="598353"/>
            <a:ext cx="9587996" cy="61930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l" defTabSz="914400" eaLnBrk="0" fontAlgn="auto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3200" dirty="0">
              <a:solidFill>
                <a:srgbClr val="008AC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11A6FB8-E60A-4116-8E4C-42B691F65548}"/>
              </a:ext>
            </a:extLst>
          </p:cNvPr>
          <p:cNvSpPr/>
          <p:nvPr/>
        </p:nvSpPr>
        <p:spPr>
          <a:xfrm>
            <a:off x="848990" y="5808620"/>
            <a:ext cx="32432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err="1">
                <a:solidFill>
                  <a:prstClr val="white">
                    <a:lumMod val="50000"/>
                  </a:prstClr>
                </a:solidFill>
                <a:latin typeface="Arial" charset="0"/>
                <a:ea typeface="ＭＳ Ｐゴシック" charset="0"/>
                <a:hlinkClick r:id="rId2"/>
              </a:rPr>
              <a:t>Quelle</a:t>
            </a:r>
            <a:r>
              <a:rPr lang="en-US" sz="800" dirty="0">
                <a:solidFill>
                  <a:prstClr val="white">
                    <a:lumMod val="50000"/>
                  </a:prstClr>
                </a:solidFill>
                <a:latin typeface="Arial" charset="0"/>
                <a:ea typeface="ＭＳ Ｐゴシック" charset="0"/>
                <a:hlinkClick r:id="rId2"/>
              </a:rPr>
              <a:t>: </a:t>
            </a:r>
            <a:r>
              <a:rPr lang="en-US" sz="800" dirty="0" err="1">
                <a:solidFill>
                  <a:prstClr val="white">
                    <a:lumMod val="50000"/>
                  </a:prstClr>
                </a:solidFill>
                <a:latin typeface="Arial" charset="0"/>
                <a:ea typeface="ＭＳ Ｐゴシック" charset="0"/>
                <a:hlinkClick r:id="rId2"/>
              </a:rPr>
              <a:t>Internationales</a:t>
            </a:r>
            <a:r>
              <a:rPr lang="en-US" sz="800" dirty="0">
                <a:solidFill>
                  <a:prstClr val="white">
                    <a:lumMod val="50000"/>
                  </a:prstClr>
                </a:solidFill>
                <a:latin typeface="Arial" charset="0"/>
                <a:ea typeface="ＭＳ Ｐゴシック" charset="0"/>
                <a:hlinkClick r:id="rId2"/>
              </a:rPr>
              <a:t> Sekretariat</a:t>
            </a:r>
            <a:endParaRPr lang="de-DE" sz="800" dirty="0">
              <a:solidFill>
                <a:prstClr val="white">
                  <a:lumMod val="50000"/>
                </a:prstClr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8" name="Inhaltsplatzhalter 6">
            <a:extLst>
              <a:ext uri="{FF2B5EF4-FFF2-40B4-BE49-F238E27FC236}">
                <a16:creationId xmlns:a16="http://schemas.microsoft.com/office/drawing/2014/main" id="{47D20A69-3053-4120-8C89-C7C581AC7B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1645364"/>
              </p:ext>
            </p:extLst>
          </p:nvPr>
        </p:nvGraphicFramePr>
        <p:xfrm>
          <a:off x="848990" y="2393560"/>
          <a:ext cx="11101822" cy="3415059"/>
        </p:xfrm>
        <a:graphic>
          <a:graphicData uri="http://schemas.openxmlformats.org/drawingml/2006/table">
            <a:tbl>
              <a:tblPr firstRow="1" bandRow="1"/>
              <a:tblGrid>
                <a:gridCol w="4508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3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75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628650" indent="0" algn="l"/>
                      <a:r>
                        <a:rPr lang="de-DE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Gesetzlicher Rahmen</a:t>
                      </a:r>
                      <a:endParaRPr lang="de-DE" sz="24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de-DE" sz="2000" b="1" i="1" dirty="0">
                          <a:solidFill>
                            <a:srgbClr val="0070C0"/>
                          </a:solidFill>
                          <a:latin typeface="+mn-lt"/>
                          <a:cs typeface="Arial" panose="020B0604020202020204" pitchFamily="34" charset="0"/>
                        </a:rPr>
                        <a:t>Wie werden Lizenzen und Verträge vergeben und in Registern erfasst? Wer sind die wirtschaftlichen Eigentümer der rohstofffördernden Unternehmen?</a:t>
                      </a:r>
                      <a:endParaRPr lang="de-DE" sz="2000" b="1" i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31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628650" indent="-628650" algn="l">
                        <a:spcBef>
                          <a:spcPts val="1200"/>
                        </a:spcBef>
                      </a:pPr>
                      <a:r>
                        <a:rPr lang="de-DE" sz="24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        Produktion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de-DE" sz="2000" b="1" i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Welche Rohstoffe werden gefördert?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i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     Wie groß sind die Fördermengen?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2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628650" indent="0" algn="l"/>
                      <a:r>
                        <a:rPr lang="de-DE" sz="24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Einnahmen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de-DE" sz="2000" b="1" i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Wie viel wird gezahlt (z.B. Steuern, Abgaben)?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i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     Wohin fließen die Einnahmen?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60EFD586-A0FB-F24E-917D-FD71FC829497}"/>
              </a:ext>
            </a:extLst>
          </p:cNvPr>
          <p:cNvSpPr txBox="1"/>
          <p:nvPr/>
        </p:nvSpPr>
        <p:spPr>
          <a:xfrm>
            <a:off x="854357" y="1058400"/>
            <a:ext cx="10901899" cy="535531"/>
          </a:xfrm>
          <a:prstGeom prst="rect">
            <a:avLst/>
          </a:prstGeom>
        </p:spPr>
        <p:txBody>
          <a:bodyPr vert="horz" lIns="0" tIns="45720" rIns="0" bIns="45720" rtlCol="0" anchor="t" anchorCtr="0">
            <a:spAutoFit/>
          </a:bodyPr>
          <a:lstStyle>
            <a:lvl1pPr marL="342900" indent="-3429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v"/>
              <a:defRPr sz="3200" b="1">
                <a:solidFill>
                  <a:srgbClr val="193268"/>
                </a:solidFill>
                <a:cs typeface="Arial" panose="020B0604020202020204" pitchFamily="34" charset="0"/>
              </a:defRPr>
            </a:lvl1pPr>
          </a:lstStyle>
          <a:p>
            <a:r>
              <a:rPr lang="de-DE" dirty="0"/>
              <a:t> Entwicklung der Rohstofftransparenz-Initiative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456830DD-1FBB-49C6-B87F-B806A3F0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E763B584-CB5F-477A-87A0-816EADBB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8C4F780-76E1-4521-A5E5-7AD62C9F4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5</a:t>
            </a:fld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36E6F24-76FF-4028-A8A5-6343D6A0A5CA}"/>
              </a:ext>
            </a:extLst>
          </p:cNvPr>
          <p:cNvSpPr txBox="1"/>
          <p:nvPr/>
        </p:nvSpPr>
        <p:spPr>
          <a:xfrm>
            <a:off x="838201" y="1599609"/>
            <a:ext cx="8497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</a:rPr>
              <a:t>- Grundsatzthema:  Erhebung von Zahlungsströmen -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513178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3DCB6-B648-6947-9C0A-CDDC6077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31927"/>
            <a:ext cx="5895375" cy="3359061"/>
          </a:xfrm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dirty="0">
                <a:solidFill>
                  <a:schemeClr val="tx1"/>
                </a:solidFill>
                <a:latin typeface="+mn-lt"/>
              </a:rPr>
              <a:t>Die jeweilige nationale </a:t>
            </a:r>
            <a:br>
              <a:rPr lang="de-DE" sz="2400" dirty="0">
                <a:solidFill>
                  <a:schemeClr val="tx1"/>
                </a:solidFill>
                <a:latin typeface="+mn-lt"/>
              </a:rPr>
            </a:br>
            <a:r>
              <a:rPr lang="de-DE" sz="2400" b="1" dirty="0">
                <a:solidFill>
                  <a:schemeClr val="tx1"/>
                </a:solidFill>
                <a:latin typeface="+mn-lt"/>
              </a:rPr>
              <a:t>Multi-Stakeholder-Gruppe (MSG)</a:t>
            </a:r>
            <a:r>
              <a:rPr lang="de-DE" sz="2400" dirty="0">
                <a:solidFill>
                  <a:schemeClr val="tx1"/>
                </a:solidFill>
                <a:latin typeface="+mn-lt"/>
              </a:rPr>
              <a:t>, zusammengesetzt aus Vertretern/innen von Regierung, Privatwirtschaft und Zivilgesellschaft, </a:t>
            </a:r>
            <a:r>
              <a:rPr lang="de-DE" sz="2400" b="1" dirty="0">
                <a:solidFill>
                  <a:schemeClr val="tx1"/>
                </a:solidFill>
                <a:latin typeface="+mn-lt"/>
              </a:rPr>
              <a:t>entscheidet über die Ausgestaltung des </a:t>
            </a:r>
            <a:r>
              <a:rPr lang="de-DE" sz="2400" b="1" dirty="0">
                <a:solidFill>
                  <a:srgbClr val="0070C0"/>
                </a:solidFill>
                <a:latin typeface="+mn-lt"/>
              </a:rPr>
              <a:t>EITI-</a:t>
            </a:r>
            <a:r>
              <a:rPr lang="de-DE" sz="2400" b="1" dirty="0">
                <a:solidFill>
                  <a:schemeClr val="tx1"/>
                </a:solidFill>
                <a:latin typeface="+mn-lt"/>
              </a:rPr>
              <a:t>Prozesses</a:t>
            </a:r>
            <a:endParaRPr lang="de-DE" sz="2400" b="1" dirty="0">
              <a:latin typeface="+mn-lt"/>
            </a:endParaRP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8BF322AA-20DB-4527-8B06-6577BDD91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26.04.2022</a:t>
            </a:r>
            <a:endParaRPr lang="de-DE" noProof="0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2FFB5A18-7D90-41B9-876A-A51AEF664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0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8AD19504-AC5B-4470-881A-A45A8CD05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6</a:t>
            </a:fld>
            <a:endParaRPr lang="de-DE"/>
          </a:p>
        </p:txBody>
      </p:sp>
      <p:pic>
        <p:nvPicPr>
          <p:cNvPr id="6" name="Picture 2" descr="Rechenschaftspflicht">
            <a:hlinkClick r:id="rId2"/>
            <a:extLst>
              <a:ext uri="{FF2B5EF4-FFF2-40B4-BE49-F238E27FC236}">
                <a16:creationId xmlns:a16="http://schemas.microsoft.com/office/drawing/2014/main" id="{D2FBECDC-FC8A-5642-9B76-C86118BC216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94" t="13899" r="12964" b="14180"/>
          <a:stretch/>
        </p:blipFill>
        <p:spPr bwMode="auto">
          <a:xfrm>
            <a:off x="6733575" y="2592963"/>
            <a:ext cx="4620225" cy="288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FE5BF7A-F7A7-5E46-815E-A505D2904995}"/>
              </a:ext>
            </a:extLst>
          </p:cNvPr>
          <p:cNvSpPr txBox="1"/>
          <p:nvPr/>
        </p:nvSpPr>
        <p:spPr>
          <a:xfrm>
            <a:off x="7379917" y="1885243"/>
            <a:ext cx="3327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 </a:t>
            </a:r>
            <a:r>
              <a:rPr lang="de-DE" sz="3200" b="1" dirty="0">
                <a:solidFill>
                  <a:srgbClr val="FF0000"/>
                </a:solidFill>
              </a:rPr>
              <a:t>Die MSG Struktur</a:t>
            </a:r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2E0B7D39-BC35-BF4F-95BD-250ED68DBB48}"/>
              </a:ext>
            </a:extLst>
          </p:cNvPr>
          <p:cNvSpPr txBox="1">
            <a:spLocks/>
          </p:cNvSpPr>
          <p:nvPr/>
        </p:nvSpPr>
        <p:spPr>
          <a:xfrm>
            <a:off x="839788" y="1058400"/>
            <a:ext cx="10994495" cy="535531"/>
          </a:xfrm>
          <a:prstGeom prst="rect">
            <a:avLst/>
          </a:prstGeom>
        </p:spPr>
        <p:txBody>
          <a:bodyPr vert="horz" lIns="0" tIns="45720" rIns="0" bIns="45720" rtlCol="0" anchor="t" anchorCtr="0">
            <a:spAutoFit/>
          </a:bodyPr>
          <a:lstStyle>
            <a:lvl1pPr marL="342900" indent="-3429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v"/>
              <a:defRPr sz="3200" b="1">
                <a:solidFill>
                  <a:srgbClr val="193268"/>
                </a:solidFill>
                <a:cs typeface="Arial" panose="020B0604020202020204" pitchFamily="34" charset="0"/>
              </a:defRPr>
            </a:lvl1pPr>
          </a:lstStyle>
          <a:p>
            <a:r>
              <a:rPr lang="de-DE" dirty="0"/>
              <a:t> Entwicklung der Rohstofftransparenz-Initiative</a:t>
            </a:r>
          </a:p>
        </p:txBody>
      </p:sp>
    </p:spTree>
    <p:extLst>
      <p:ext uri="{BB962C8B-B14F-4D97-AF65-F5344CB8AC3E}">
        <p14:creationId xmlns:p14="http://schemas.microsoft.com/office/powerpoint/2010/main" val="2010565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6B3B355-A9FA-464A-97ED-B647DFF6E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26.04.2022</a:t>
            </a:r>
            <a:endParaRPr lang="de-DE" noProof="0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37C9B573-B0A2-44D2-A971-180F309B7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0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96297C6-84EA-4C90-AB85-91EE09B5A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7</a:t>
            </a:fld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idx="4294967295"/>
          </p:nvPr>
        </p:nvSpPr>
        <p:spPr>
          <a:xfrm>
            <a:off x="839788" y="1608672"/>
            <a:ext cx="7777163" cy="1200329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400" dirty="0">
                <a:latin typeface="+mn-lt"/>
              </a:rPr>
              <a:t>Das Muster der EITI Richtlinie eröffnet allerdings den Nationalen </a:t>
            </a:r>
            <a:r>
              <a:rPr lang="de-DE" sz="2400" dirty="0" err="1">
                <a:latin typeface="+mn-lt"/>
              </a:rPr>
              <a:t>MSG`en</a:t>
            </a:r>
            <a:r>
              <a:rPr lang="de-DE" sz="2400" dirty="0">
                <a:latin typeface="+mn-lt"/>
              </a:rPr>
              <a:t> über die Grundanforderungen hinausgehend Sonderthemen zu formulieren.</a:t>
            </a:r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64F7F9DA-CFC1-4265-B895-2F0E142E603D}"/>
              </a:ext>
            </a:extLst>
          </p:cNvPr>
          <p:cNvSpPr txBox="1">
            <a:spLocks/>
          </p:cNvSpPr>
          <p:nvPr/>
        </p:nvSpPr>
        <p:spPr>
          <a:xfrm>
            <a:off x="938941" y="973382"/>
            <a:ext cx="10513483" cy="71609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b="1" kern="0" dirty="0">
              <a:solidFill>
                <a:schemeClr val="accent1"/>
              </a:solidFill>
            </a:endParaRPr>
          </a:p>
        </p:txBody>
      </p:sp>
      <p:pic>
        <p:nvPicPr>
          <p:cNvPr id="34" name="Grafik 33" descr="Ein Bild, das Person enthält.&#10;&#10;Automatisch generierte Beschreibung">
            <a:extLst>
              <a:ext uri="{FF2B5EF4-FFF2-40B4-BE49-F238E27FC236}">
                <a16:creationId xmlns:a16="http://schemas.microsoft.com/office/drawing/2014/main" id="{AC62F08D-9851-6247-90E6-83CA182A4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744" y="1920645"/>
            <a:ext cx="3627637" cy="25109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E954CBE1-67B6-1443-88CF-2329D2BFE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67" y="4060265"/>
            <a:ext cx="1581036" cy="164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E2FB800-2169-954F-B210-D1C45B80DAFA}"/>
              </a:ext>
            </a:extLst>
          </p:cNvPr>
          <p:cNvSpPr txBox="1"/>
          <p:nvPr/>
        </p:nvSpPr>
        <p:spPr>
          <a:xfrm>
            <a:off x="838200" y="1058400"/>
            <a:ext cx="8429297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defPPr>
              <a:defRPr lang="de-DE"/>
            </a:defPPr>
            <a:lvl1pPr marL="342900" indent="-3429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v"/>
              <a:defRPr sz="3200" b="1">
                <a:solidFill>
                  <a:srgbClr val="193268"/>
                </a:solidFill>
                <a:cs typeface="Arial" panose="020B0604020202020204" pitchFamily="34" charset="0"/>
              </a:defRPr>
            </a:lvl1pPr>
          </a:lstStyle>
          <a:p>
            <a:r>
              <a:rPr lang="de-DE" dirty="0"/>
              <a:t> Entwicklung der Rohstofftransparenz-Initiative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CA24979-FA32-9A47-B7FD-62EB92BA496A}"/>
              </a:ext>
            </a:extLst>
          </p:cNvPr>
          <p:cNvSpPr txBox="1"/>
          <p:nvPr/>
        </p:nvSpPr>
        <p:spPr>
          <a:xfrm>
            <a:off x="6957848" y="5709865"/>
            <a:ext cx="30374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Bild : </a:t>
            </a:r>
            <a:r>
              <a:rPr lang="de-DE" sz="800" dirty="0" err="1"/>
              <a:t>Kindernothilfe.de</a:t>
            </a:r>
            <a:r>
              <a:rPr lang="de-DE" sz="800" dirty="0"/>
              <a:t>; Peter Müller/BILD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0FE5184-D68F-4C28-8D56-A3AD3D5F9560}"/>
              </a:ext>
            </a:extLst>
          </p:cNvPr>
          <p:cNvSpPr txBox="1"/>
          <p:nvPr/>
        </p:nvSpPr>
        <p:spPr>
          <a:xfrm>
            <a:off x="838200" y="3396646"/>
            <a:ext cx="6705600" cy="2260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400" b="1" dirty="0">
                <a:latin typeface="+mn-lt"/>
              </a:rPr>
              <a:t>Neben der Korruption bestehen oft Probleme, wie</a:t>
            </a:r>
            <a:endParaRPr lang="de-DE" sz="2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2957513" lvl="8" indent="-34290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1074738" algn="l"/>
              </a:tabLst>
            </a:pPr>
            <a:r>
              <a:rPr lang="de-DE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sz="2000" b="1" dirty="0">
                <a:solidFill>
                  <a:srgbClr val="FF0000"/>
                </a:solidFill>
                <a:cs typeface="Arial" panose="020B0604020202020204" pitchFamily="34" charset="0"/>
              </a:rPr>
              <a:t>Kinderarbeit</a:t>
            </a:r>
          </a:p>
          <a:p>
            <a:pPr marL="2957513" lvl="8" indent="-34290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1706563" algn="l"/>
              </a:tabLst>
            </a:pPr>
            <a:r>
              <a:rPr lang="de-DE" sz="2000" b="1" dirty="0">
                <a:solidFill>
                  <a:srgbClr val="FF0000"/>
                </a:solidFill>
                <a:cs typeface="Arial" panose="020B0604020202020204" pitchFamily="34" charset="0"/>
              </a:rPr>
              <a:t> Schlechte Technik</a:t>
            </a:r>
          </a:p>
          <a:p>
            <a:pPr marL="2957513" lvl="8" indent="-34290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1074738" algn="l"/>
              </a:tabLst>
            </a:pPr>
            <a:r>
              <a:rPr lang="de-DE" sz="2000" b="1" dirty="0">
                <a:solidFill>
                  <a:srgbClr val="FF0000"/>
                </a:solidFill>
                <a:cs typeface="Arial" panose="020B0604020202020204" pitchFamily="34" charset="0"/>
              </a:rPr>
              <a:t> Umweltprobleme</a:t>
            </a:r>
          </a:p>
          <a:p>
            <a:pPr marL="2957513" lvl="8" indent="-34290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1074738" algn="l"/>
              </a:tabLst>
            </a:pPr>
            <a:r>
              <a:rPr lang="de-DE" sz="2000" b="1" dirty="0">
                <a:solidFill>
                  <a:srgbClr val="FF0000"/>
                </a:solidFill>
                <a:cs typeface="Arial" panose="020B0604020202020204" pitchFamily="34" charset="0"/>
              </a:rPr>
              <a:t> Aufsichtsdefizite</a:t>
            </a:r>
            <a:endParaRPr lang="de-DE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39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rei Hauptthemen">
            <a:extLst>
              <a:ext uri="{FF2B5EF4-FFF2-40B4-BE49-F238E27FC236}">
                <a16:creationId xmlns:a16="http://schemas.microsoft.com/office/drawing/2014/main" id="{63009F07-6F07-A84C-92AC-C6BD4E735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88"/>
          <a:stretch/>
        </p:blipFill>
        <p:spPr bwMode="auto">
          <a:xfrm>
            <a:off x="9397457" y="2245389"/>
            <a:ext cx="2626486" cy="26322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2DB2C96-C7EA-7F47-97C7-DC99D0AB1C34}"/>
              </a:ext>
            </a:extLst>
          </p:cNvPr>
          <p:cNvSpPr txBox="1"/>
          <p:nvPr/>
        </p:nvSpPr>
        <p:spPr>
          <a:xfrm>
            <a:off x="838199" y="1419611"/>
            <a:ext cx="1003507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Vorhandene </a:t>
            </a:r>
            <a:r>
              <a:rPr lang="de-DE" sz="2400" b="1" dirty="0"/>
              <a:t>Regierungsdefizite</a:t>
            </a:r>
            <a:r>
              <a:rPr lang="de-DE" sz="2400" dirty="0"/>
              <a:t> befördern das Auftreten von sozialen, wirtschaftlichen und ökologischen Problemen gerade auch  im Rohstoffbereich.</a:t>
            </a:r>
          </a:p>
          <a:p>
            <a:pPr>
              <a:spcBef>
                <a:spcPts val="1200"/>
              </a:spcBef>
            </a:pPr>
            <a:r>
              <a:rPr lang="de-DE" sz="2400" dirty="0"/>
              <a:t>Der </a:t>
            </a:r>
            <a:r>
              <a:rPr lang="de-DE" sz="2400" b="1" dirty="0" err="1">
                <a:solidFill>
                  <a:srgbClr val="FF0000"/>
                </a:solidFill>
              </a:rPr>
              <a:t>Good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Governance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dirty="0"/>
              <a:t>Gedanke basiert in der Hauptsache auf den drei wesentlichen Säulen</a:t>
            </a:r>
          </a:p>
          <a:p>
            <a:pPr marL="3228975" indent="-342900">
              <a:buFont typeface="Wingdings" panose="05000000000000000000" pitchFamily="2" charset="2"/>
              <a:buChar char="Ø"/>
            </a:pPr>
            <a:r>
              <a:rPr lang="de-DE" sz="2400" b="1" dirty="0"/>
              <a:t>Gemeinwohl, </a:t>
            </a:r>
          </a:p>
          <a:p>
            <a:pPr marL="3228975" indent="-342900">
              <a:buFont typeface="Wingdings" panose="05000000000000000000" pitchFamily="2" charset="2"/>
              <a:buChar char="Ø"/>
            </a:pPr>
            <a:r>
              <a:rPr lang="de-DE" sz="2400" b="1" dirty="0"/>
              <a:t>Transparenz und </a:t>
            </a:r>
          </a:p>
          <a:p>
            <a:pPr marL="3228975" indent="-342900">
              <a:buFont typeface="Wingdings" panose="05000000000000000000" pitchFamily="2" charset="2"/>
              <a:buChar char="Ø"/>
            </a:pPr>
            <a:r>
              <a:rPr lang="de-DE" sz="2400" b="1" dirty="0"/>
              <a:t>Partizipation</a:t>
            </a:r>
            <a:r>
              <a:rPr lang="de-DE" sz="2400" dirty="0"/>
              <a:t>. </a:t>
            </a:r>
          </a:p>
          <a:p>
            <a:pPr marL="3228975" indent="-342900">
              <a:buFont typeface="Wingdings" panose="05000000000000000000" pitchFamily="2" charset="2"/>
              <a:buChar char="Ø"/>
            </a:pPr>
            <a:endParaRPr lang="de-DE" sz="2400" dirty="0"/>
          </a:p>
          <a:p>
            <a:r>
              <a:rPr lang="de-DE" sz="2400" b="1" dirty="0">
                <a:solidFill>
                  <a:srgbClr val="008ACB"/>
                </a:solidFill>
              </a:rPr>
              <a:t>EITI</a:t>
            </a:r>
            <a:r>
              <a:rPr lang="de-DE" sz="2400" dirty="0"/>
              <a:t> mit seinem Anti-Korruptions-Ansatz durch </a:t>
            </a:r>
            <a:r>
              <a:rPr lang="de-DE" sz="2400" b="1" dirty="0"/>
              <a:t>Transparenz</a:t>
            </a:r>
            <a:r>
              <a:rPr lang="de-DE" sz="2400" dirty="0"/>
              <a:t> und seinen </a:t>
            </a:r>
            <a:r>
              <a:rPr lang="de-DE" sz="2400" b="1" dirty="0"/>
              <a:t>partizipativ zusammengesetzten MSG </a:t>
            </a:r>
            <a:r>
              <a:rPr lang="de-DE" sz="2400" b="1" dirty="0" err="1"/>
              <a:t>èn</a:t>
            </a:r>
            <a:r>
              <a:rPr lang="de-DE" sz="2400" b="1" dirty="0"/>
              <a:t>  </a:t>
            </a:r>
            <a:r>
              <a:rPr lang="de-DE" sz="2400" dirty="0"/>
              <a:t>erfüllt diese Grundvoraussetzungen pro </a:t>
            </a:r>
            <a:r>
              <a:rPr lang="de-DE" sz="2400" dirty="0" err="1"/>
              <a:t>domo</a:t>
            </a:r>
            <a:r>
              <a:rPr lang="de-DE" sz="2400" dirty="0"/>
              <a:t> und wird auch dem </a:t>
            </a:r>
            <a:r>
              <a:rPr lang="de-DE" sz="2400" b="1" dirty="0"/>
              <a:t>Gemeinwohl</a:t>
            </a:r>
            <a:r>
              <a:rPr lang="de-DE" sz="2400" dirty="0"/>
              <a:t>gedanken in Hinsicht auf die Korruptionsbekämpfung gerecht.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EB13337-F4FB-2842-90E8-411EC8411B4E}"/>
              </a:ext>
            </a:extLst>
          </p:cNvPr>
          <p:cNvSpPr txBox="1"/>
          <p:nvPr/>
        </p:nvSpPr>
        <p:spPr>
          <a:xfrm>
            <a:off x="864010" y="797428"/>
            <a:ext cx="9734437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defPPr>
              <a:defRPr lang="de-DE"/>
            </a:defPPr>
            <a:lvl1pPr marL="342900" indent="-3429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v"/>
              <a:defRPr sz="3200" b="1">
                <a:solidFill>
                  <a:srgbClr val="193268"/>
                </a:solidFill>
                <a:cs typeface="Arial" panose="020B0604020202020204" pitchFamily="34" charset="0"/>
              </a:defRPr>
            </a:lvl1pPr>
          </a:lstStyle>
          <a:p>
            <a:r>
              <a:rPr lang="de-DE" dirty="0"/>
              <a:t> Globaler Motor für </a:t>
            </a:r>
            <a:r>
              <a:rPr lang="de-DE" dirty="0" err="1"/>
              <a:t>Good-Governance</a:t>
            </a:r>
            <a:r>
              <a:rPr lang="de-DE" dirty="0"/>
              <a:t> und Blue-Mining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501090E4-02DB-4105-9397-077F92FAC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9F68CA6C-E526-4099-9C8E-1D1B80D97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EITI – Globaler Motor für </a:t>
            </a:r>
            <a:r>
              <a:rPr lang="de-DE" dirty="0" err="1"/>
              <a:t>Good-Governance</a:t>
            </a:r>
            <a:r>
              <a:rPr lang="de-DE" dirty="0"/>
              <a:t> und Blue Mining  Assessor des Bergfachs Friedrich Wilhelm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E53D490-30F8-4817-BE04-B86C89FF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1222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isch, Kuchen, Mann enthält.&#10;&#10;Automatisch generierte Beschreibung">
            <a:extLst>
              <a:ext uri="{FF2B5EF4-FFF2-40B4-BE49-F238E27FC236}">
                <a16:creationId xmlns:a16="http://schemas.microsoft.com/office/drawing/2014/main" id="{71FB03EB-46A6-43FC-B382-E0FD38719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995" y="3008431"/>
            <a:ext cx="4849307" cy="3312656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0FA7CB1B-E08D-4EB6-B99F-EB5ACD464D03}"/>
              </a:ext>
            </a:extLst>
          </p:cNvPr>
          <p:cNvSpPr txBox="1">
            <a:spLocks/>
          </p:cNvSpPr>
          <p:nvPr/>
        </p:nvSpPr>
        <p:spPr>
          <a:xfrm>
            <a:off x="797083" y="751009"/>
            <a:ext cx="11249915" cy="59795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C4E9B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 defTabSz="914400" eaLnBrk="0" fontAlgn="base" hangingPunct="0">
              <a:spcAft>
                <a:spcPct val="0"/>
              </a:spcAft>
              <a:defRPr/>
            </a:pPr>
            <a:endParaRPr lang="de-DE" sz="3200" b="1" dirty="0">
              <a:solidFill>
                <a:srgbClr val="008ACB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CE9D695-949E-9640-81C5-6F4B5B134D8F}"/>
              </a:ext>
            </a:extLst>
          </p:cNvPr>
          <p:cNvSpPr txBox="1"/>
          <p:nvPr/>
        </p:nvSpPr>
        <p:spPr>
          <a:xfrm>
            <a:off x="845117" y="1727801"/>
            <a:ext cx="11249916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Etliche Mitgliedsstaatennehmen diese Aufforderung seit 2019 auf und nehmen neue Schwerpunktthemen auf; zunehmend aus dem Bereich der </a:t>
            </a:r>
            <a:r>
              <a:rPr lang="de-DE" sz="2400" dirty="0">
                <a:solidFill>
                  <a:srgbClr val="FF0000"/>
                </a:solidFill>
              </a:rPr>
              <a:t>Energie-und Klimawende</a:t>
            </a:r>
          </a:p>
          <a:p>
            <a:endParaRPr lang="de-DE" sz="105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9C2046F-D9D1-CE4D-9C67-6C62A7E12449}"/>
              </a:ext>
            </a:extLst>
          </p:cNvPr>
          <p:cNvSpPr txBox="1"/>
          <p:nvPr/>
        </p:nvSpPr>
        <p:spPr>
          <a:xfrm>
            <a:off x="845117" y="2768899"/>
            <a:ext cx="101460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Energiewende und Erneuerbare Energie </a:t>
            </a:r>
            <a:r>
              <a:rPr lang="de-DE" sz="2000" dirty="0">
                <a:solidFill>
                  <a:srgbClr val="0070C0"/>
                </a:solidFill>
              </a:rPr>
              <a:t>--- </a:t>
            </a:r>
            <a:r>
              <a:rPr lang="de-DE" sz="2000" dirty="0"/>
              <a:t>Albanien, Deutschland, Philippinen</a:t>
            </a:r>
          </a:p>
          <a:p>
            <a:r>
              <a:rPr lang="de-DE" sz="2000" b="1" dirty="0">
                <a:solidFill>
                  <a:srgbClr val="0070C0"/>
                </a:solidFill>
              </a:rPr>
              <a:t>Umweltschutz und Umweltmanagement </a:t>
            </a:r>
            <a:r>
              <a:rPr lang="de-DE" sz="2000" dirty="0">
                <a:solidFill>
                  <a:srgbClr val="0070C0"/>
                </a:solidFill>
              </a:rPr>
              <a:t>--- </a:t>
            </a:r>
            <a:r>
              <a:rPr lang="de-DE" sz="2000" dirty="0"/>
              <a:t>Afghanistan </a:t>
            </a:r>
          </a:p>
          <a:p>
            <a:r>
              <a:rPr lang="de-DE" sz="2000" b="1" dirty="0">
                <a:solidFill>
                  <a:srgbClr val="0070C0"/>
                </a:solidFill>
              </a:rPr>
              <a:t>Wasserkraft/Erneuerbare Energie  </a:t>
            </a:r>
            <a:r>
              <a:rPr lang="de-DE" sz="2000" dirty="0">
                <a:solidFill>
                  <a:srgbClr val="0070C0"/>
                </a:solidFill>
              </a:rPr>
              <a:t>--- </a:t>
            </a:r>
            <a:r>
              <a:rPr lang="de-DE" sz="2000" dirty="0"/>
              <a:t>Albanien </a:t>
            </a:r>
          </a:p>
          <a:p>
            <a:r>
              <a:rPr lang="de-DE" sz="2000" b="1" dirty="0">
                <a:solidFill>
                  <a:srgbClr val="0070C0"/>
                </a:solidFill>
              </a:rPr>
              <a:t>Wirtschaftsdaten Bergbau und Rohstoffe </a:t>
            </a:r>
            <a:r>
              <a:rPr lang="de-DE" sz="2000" dirty="0">
                <a:solidFill>
                  <a:srgbClr val="0070C0"/>
                </a:solidFill>
              </a:rPr>
              <a:t>--- </a:t>
            </a:r>
            <a:r>
              <a:rPr lang="de-DE" sz="2000" dirty="0"/>
              <a:t>Guinea</a:t>
            </a:r>
          </a:p>
          <a:p>
            <a:r>
              <a:rPr lang="de-DE" sz="2000" b="1" dirty="0">
                <a:solidFill>
                  <a:srgbClr val="0070C0"/>
                </a:solidFill>
              </a:rPr>
              <a:t>Sozialstandards </a:t>
            </a:r>
            <a:r>
              <a:rPr lang="de-DE" sz="2000" dirty="0">
                <a:solidFill>
                  <a:srgbClr val="0070C0"/>
                </a:solidFill>
              </a:rPr>
              <a:t>--- </a:t>
            </a:r>
            <a:r>
              <a:rPr lang="de-DE" sz="2000" dirty="0"/>
              <a:t>Deutschland</a:t>
            </a:r>
          </a:p>
          <a:p>
            <a:r>
              <a:rPr lang="de-DE" sz="2000" b="1" dirty="0">
                <a:solidFill>
                  <a:srgbClr val="0070C0"/>
                </a:solidFill>
              </a:rPr>
              <a:t>Gender im Bergbau </a:t>
            </a:r>
            <a:r>
              <a:rPr lang="de-DE" sz="2000" dirty="0">
                <a:solidFill>
                  <a:srgbClr val="0070C0"/>
                </a:solidFill>
              </a:rPr>
              <a:t>--- </a:t>
            </a:r>
            <a:r>
              <a:rPr lang="de-DE" sz="2000" dirty="0"/>
              <a:t>Ghana, Guatemala, Philippinen, Peru</a:t>
            </a:r>
          </a:p>
          <a:p>
            <a:r>
              <a:rPr lang="de-DE" sz="2000" b="1" dirty="0">
                <a:solidFill>
                  <a:srgbClr val="008ACB"/>
                </a:solidFill>
              </a:rPr>
              <a:t>Energieversorgung und Klima </a:t>
            </a:r>
            <a:r>
              <a:rPr lang="de-DE" sz="2000" dirty="0">
                <a:solidFill>
                  <a:srgbClr val="008ACB"/>
                </a:solidFill>
              </a:rPr>
              <a:t>--- </a:t>
            </a:r>
            <a:r>
              <a:rPr lang="de-DE" sz="2000" dirty="0"/>
              <a:t>Trinidad and Tobago</a:t>
            </a:r>
          </a:p>
          <a:p>
            <a:r>
              <a:rPr lang="de-DE" sz="2000" b="1" dirty="0">
                <a:solidFill>
                  <a:srgbClr val="0070C0"/>
                </a:solidFill>
              </a:rPr>
              <a:t>Energiewende und Dekarbonisierung  </a:t>
            </a:r>
            <a:r>
              <a:rPr lang="de-DE" sz="2000" dirty="0">
                <a:solidFill>
                  <a:srgbClr val="0070C0"/>
                </a:solidFill>
              </a:rPr>
              <a:t>--- </a:t>
            </a:r>
            <a:r>
              <a:rPr lang="de-DE" sz="2000" dirty="0"/>
              <a:t>Kolumbien</a:t>
            </a:r>
            <a:endParaRPr lang="de-DE" sz="2000" i="1" u="sng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C3A4B7B-2AF4-C045-A835-B25A48ED19F2}"/>
              </a:ext>
            </a:extLst>
          </p:cNvPr>
          <p:cNvSpPr txBox="1"/>
          <p:nvPr/>
        </p:nvSpPr>
        <p:spPr>
          <a:xfrm>
            <a:off x="845117" y="1058400"/>
            <a:ext cx="9842128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>
            <a:defPPr>
              <a:defRPr lang="de-DE"/>
            </a:defPPr>
            <a:lvl1pPr marL="342900" indent="-342900">
              <a:lnSpc>
                <a:spcPct val="90000"/>
              </a:lnSpc>
              <a:spcBef>
                <a:spcPct val="0"/>
              </a:spcBef>
              <a:buFont typeface="Wingdings" pitchFamily="2" charset="2"/>
              <a:buChar char="v"/>
              <a:defRPr sz="3200" b="1">
                <a:solidFill>
                  <a:srgbClr val="193268"/>
                </a:solidFill>
                <a:cs typeface="Arial" panose="020B0604020202020204" pitchFamily="34" charset="0"/>
              </a:defRPr>
            </a:lvl1pPr>
          </a:lstStyle>
          <a:p>
            <a:r>
              <a:rPr lang="de-DE" dirty="0"/>
              <a:t> Globaler Motor für </a:t>
            </a:r>
            <a:r>
              <a:rPr lang="de-DE" dirty="0" err="1"/>
              <a:t>Good-Governance</a:t>
            </a:r>
            <a:r>
              <a:rPr lang="de-DE" dirty="0"/>
              <a:t> und Blue-Mining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A6F7D2F8-9252-4469-AAC4-CC4A1543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26.04.2022</a:t>
            </a:r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86D4793B-76B3-4761-BD56-B54A5A50B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EITI – Globaler Motor für Good-Governance und Blue Mining  Assessor des Bergfachs Friedrich Wilhelm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911308-6A43-4248-BF70-CB254AFBF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4E8C9-8014-456C-96D3-87E15CDC3AB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75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1386</Words>
  <Application>Microsoft Macintosh PowerPoint</Application>
  <PresentationFormat>Breitbild</PresentationFormat>
  <Paragraphs>196</Paragraphs>
  <Slides>18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Wingdings</vt:lpstr>
      <vt:lpstr>Office</vt:lpstr>
      <vt:lpstr>Benutzerdefiniertes Design</vt:lpstr>
      <vt:lpstr>Rohstoffpolitik und Bergbautechnik   EITI – Globaler Motor für Good-Governance  und Blue-Mining Neue Strukturen für Förderländer und Abnehmer</vt:lpstr>
      <vt:lpstr>PowerPoint-Präsentation</vt:lpstr>
      <vt:lpstr> Entwicklung der Rohstofftransparenz-Initiative</vt:lpstr>
      <vt:lpstr> Entwicklung der Rohstofftransparenz-Initiative</vt:lpstr>
      <vt:lpstr>PowerPoint-Präsentation</vt:lpstr>
      <vt:lpstr>Die jeweilige nationale  Multi-Stakeholder-Gruppe (MSG), zusammengesetzt aus Vertretern/innen von Regierung, Privatwirtschaft und Zivilgesellschaft, entscheidet über die Ausgestaltung des EITI-Prozesses</vt:lpstr>
      <vt:lpstr>PowerPoint-Präsentation</vt:lpstr>
      <vt:lpstr>PowerPoint-Präsentation</vt:lpstr>
      <vt:lpstr>PowerPoint-Präsentation</vt:lpstr>
      <vt:lpstr>  </vt:lpstr>
      <vt:lpstr>PowerPoint-Präsentation</vt:lpstr>
      <vt:lpstr>PowerPoint-Präsentation</vt:lpstr>
      <vt:lpstr> Neue Strukturen für Abnehmer-und Förderländer</vt:lpstr>
      <vt:lpstr>Die technisch ergonomische Einbindung von globalen Aufgaben des Klimawandels erfordert neue Planungskonzepte, insbesondere nachhaltige und dauerhafte  Energieerzeugungs- und  Energienutzungskonzepte für die Lebenszyklen von Bergwerksbetrieben und darüber hinaus.  Das Blue-Mining-Konzept  bietet für viele Förderländer erste anpassungsfähige Ansätze für neue ganzheitliche Lösungen in der Zukunft.</vt:lpstr>
      <vt:lpstr>Eine Weiterentwicklung des EITI-Standards mit dieser  Zielrichtung wird zusätzliche erhebliche  strukturelle Veränderungen bei den Anforderungen sowohl  für Abnehmer- wie Förderländer von Rohstoffen bedeuten.  Das Blockbild der Welt-Bank Initiative  „Climate Smart Mining“  von 2019 bildet Anforderungen ab, wie sie bei EITI durch die bereits existierende MSG-Struktur umgesetzt werden können.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Dez-14</dc:creator>
  <cp:lastModifiedBy>Friedrich Wilhelm Wagner</cp:lastModifiedBy>
  <cp:revision>347</cp:revision>
  <cp:lastPrinted>2018-09-23T12:31:40Z</cp:lastPrinted>
  <dcterms:created xsi:type="dcterms:W3CDTF">2018-08-21T09:27:42Z</dcterms:created>
  <dcterms:modified xsi:type="dcterms:W3CDTF">2022-04-21T14:47:41Z</dcterms:modified>
</cp:coreProperties>
</file>